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89" r:id="rId1"/>
    <p:sldMasterId id="2147484397" r:id="rId2"/>
  </p:sldMasterIdLst>
  <p:notesMasterIdLst>
    <p:notesMasterId r:id="rId49"/>
  </p:notesMasterIdLst>
  <p:sldIdLst>
    <p:sldId id="488" r:id="rId3"/>
    <p:sldId id="642" r:id="rId4"/>
    <p:sldId id="643" r:id="rId5"/>
    <p:sldId id="644" r:id="rId6"/>
    <p:sldId id="645" r:id="rId7"/>
    <p:sldId id="646" r:id="rId8"/>
    <p:sldId id="647" r:id="rId9"/>
    <p:sldId id="648" r:id="rId10"/>
    <p:sldId id="649" r:id="rId11"/>
    <p:sldId id="650" r:id="rId12"/>
    <p:sldId id="690" r:id="rId13"/>
    <p:sldId id="692" r:id="rId14"/>
    <p:sldId id="693" r:id="rId15"/>
    <p:sldId id="651" r:id="rId16"/>
    <p:sldId id="652" r:id="rId17"/>
    <p:sldId id="653" r:id="rId18"/>
    <p:sldId id="654" r:id="rId19"/>
    <p:sldId id="655" r:id="rId20"/>
    <p:sldId id="656" r:id="rId21"/>
    <p:sldId id="683" r:id="rId22"/>
    <p:sldId id="684" r:id="rId23"/>
    <p:sldId id="685" r:id="rId24"/>
    <p:sldId id="686" r:id="rId25"/>
    <p:sldId id="681" r:id="rId26"/>
    <p:sldId id="682" r:id="rId27"/>
    <p:sldId id="657" r:id="rId28"/>
    <p:sldId id="658" r:id="rId29"/>
    <p:sldId id="659" r:id="rId30"/>
    <p:sldId id="660" r:id="rId31"/>
    <p:sldId id="661" r:id="rId32"/>
    <p:sldId id="679" r:id="rId33"/>
    <p:sldId id="662" r:id="rId34"/>
    <p:sldId id="663" r:id="rId35"/>
    <p:sldId id="664" r:id="rId36"/>
    <p:sldId id="665" r:id="rId37"/>
    <p:sldId id="666" r:id="rId38"/>
    <p:sldId id="667" r:id="rId39"/>
    <p:sldId id="680" r:id="rId40"/>
    <p:sldId id="669" r:id="rId41"/>
    <p:sldId id="670" r:id="rId42"/>
    <p:sldId id="687" r:id="rId43"/>
    <p:sldId id="671" r:id="rId44"/>
    <p:sldId id="475" r:id="rId45"/>
    <p:sldId id="587" r:id="rId46"/>
    <p:sldId id="553" r:id="rId47"/>
    <p:sldId id="387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Bookman Old Style" panose="02050604050505020204" pitchFamily="18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  <p:embeddedFont>
      <p:font typeface="Tahoma" panose="020B0604030504040204" pitchFamily="34" charset="0"/>
      <p:regular r:id="rId60"/>
      <p:bold r:id="rId61"/>
    </p:embeddedFont>
    <p:embeddedFont>
      <p:font typeface="Palatino Linotype" panose="02040502050505030304" pitchFamily="18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CC"/>
    <a:srgbClr val="006600"/>
    <a:srgbClr val="CC3300"/>
    <a:srgbClr val="C9FFFF"/>
    <a:srgbClr val="E1FEA6"/>
    <a:srgbClr val="FFF5CB"/>
    <a:srgbClr val="000099"/>
    <a:srgbClr val="0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7" autoAdjust="0"/>
    <p:restoredTop sz="94664" autoAdjust="0"/>
  </p:normalViewPr>
  <p:slideViewPr>
    <p:cSldViewPr>
      <p:cViewPr varScale="1">
        <p:scale>
          <a:sx n="95" d="100"/>
          <a:sy n="95" d="100"/>
        </p:scale>
        <p:origin x="36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08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197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99AECBE-6641-4858-A154-49259F42AE1F}" type="datetimeFigureOut">
              <a:rPr lang="ru-RU"/>
              <a:pPr>
                <a:defRPr/>
              </a:pPr>
              <a:t>05.10.2021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ru-RU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F01BA5B-E64C-425B-B404-47056B1C9CD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693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EC5D-23C8-4C01-A532-DB2E21CE9C7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908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1BA5B-E64C-425B-B404-47056B1C9CDF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08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EC5D-23C8-4C01-A532-DB2E21CE9C7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709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EC5D-23C8-4C01-A532-DB2E21CE9C7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49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EC5D-23C8-4C01-A532-DB2E21CE9C7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239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1BA5B-E64C-425B-B404-47056B1C9CDF}" type="slidenum">
              <a:rPr lang="ru-RU" smtClean="0"/>
              <a:pPr>
                <a:defRPr/>
              </a:pPr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59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EC5D-23C8-4C01-A532-DB2E21CE9C7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749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1BA5B-E64C-425B-B404-47056B1C9CDF}" type="slidenum">
              <a:rPr lang="ru-RU" smtClean="0"/>
              <a:pPr>
                <a:defRPr/>
              </a:pPr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731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1BA5B-E64C-425B-B404-47056B1C9CDF}" type="slidenum">
              <a:rPr lang="ru-RU" smtClean="0"/>
              <a:pPr>
                <a:defRPr/>
              </a:pPr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235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1BA5B-E64C-425B-B404-47056B1C9CDF}" type="slidenum">
              <a:rPr lang="ru-RU" smtClean="0"/>
              <a:pPr>
                <a:defRPr/>
              </a:pPr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27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8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389" y="-26426"/>
            <a:ext cx="12225391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 userDrawn="1"/>
        </p:nvSpPr>
        <p:spPr>
          <a:xfrm>
            <a:off x="-34417" y="764704"/>
            <a:ext cx="12225391" cy="60932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3503714" y="6551552"/>
            <a:ext cx="7311041" cy="288758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dirty="0" smtClean="0">
                <a:solidFill>
                  <a:prstClr val="white"/>
                </a:solidFill>
              </a:rPr>
              <a:t>Т.В. </a:t>
            </a:r>
            <a:r>
              <a:rPr lang="uk-UA" dirty="0" err="1" smtClean="0">
                <a:solidFill>
                  <a:prstClr val="white"/>
                </a:solidFill>
              </a:rPr>
              <a:t>Ковалюк</a:t>
            </a:r>
            <a:r>
              <a:rPr lang="uk-UA" dirty="0" smtClean="0">
                <a:solidFill>
                  <a:prstClr val="white"/>
                </a:solidFill>
              </a:rPr>
              <a:t> Функціональне програмування КНУ </a:t>
            </a:r>
            <a:r>
              <a:rPr lang="uk-UA" dirty="0" err="1" smtClean="0">
                <a:solidFill>
                  <a:prstClr val="white"/>
                </a:solidFill>
              </a:rPr>
              <a:t>ім</a:t>
            </a:r>
            <a:r>
              <a:rPr lang="uk-UA" dirty="0" smtClean="0">
                <a:solidFill>
                  <a:prstClr val="white"/>
                </a:solidFill>
              </a:rPr>
              <a:t> </a:t>
            </a:r>
            <a:r>
              <a:rPr lang="uk-UA" dirty="0" err="1" smtClean="0">
                <a:solidFill>
                  <a:prstClr val="white"/>
                </a:solidFill>
              </a:rPr>
              <a:t>Т.Шевченка</a:t>
            </a:r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3496521" y="6551552"/>
            <a:ext cx="7311041" cy="288758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dirty="0" smtClean="0">
                <a:solidFill>
                  <a:prstClr val="black"/>
                </a:solidFill>
              </a:rPr>
              <a:t>Т.В. </a:t>
            </a:r>
            <a:r>
              <a:rPr lang="uk-UA" dirty="0" err="1" smtClean="0">
                <a:solidFill>
                  <a:prstClr val="black"/>
                </a:solidFill>
              </a:rPr>
              <a:t>Ковалюк</a:t>
            </a:r>
            <a:r>
              <a:rPr lang="uk-UA" dirty="0" smtClean="0">
                <a:solidFill>
                  <a:prstClr val="black"/>
                </a:solidFill>
              </a:rPr>
              <a:t> Функціональне програмування КНУ </a:t>
            </a:r>
            <a:r>
              <a:rPr lang="uk-UA" dirty="0" err="1" smtClean="0">
                <a:solidFill>
                  <a:prstClr val="black"/>
                </a:solidFill>
              </a:rPr>
              <a:t>ім</a:t>
            </a:r>
            <a:r>
              <a:rPr lang="uk-UA" dirty="0" smtClean="0">
                <a:solidFill>
                  <a:prstClr val="black"/>
                </a:solidFill>
              </a:rPr>
              <a:t> Т. Шевченка</a:t>
            </a:r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6438044"/>
            <a:ext cx="12234479" cy="10569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2544" y="6551552"/>
            <a:ext cx="1162693" cy="280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r>
              <a:rPr lang="ru-RU" dirty="0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71780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6426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042761" y="6612106"/>
            <a:ext cx="7311041" cy="288758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1200" dirty="0" smtClean="0">
                <a:solidFill>
                  <a:prstClr val="black"/>
                </a:solidFill>
              </a:rPr>
              <a:t>Т.В. </a:t>
            </a:r>
            <a:r>
              <a:rPr lang="uk-UA" sz="1200" dirty="0" err="1" smtClean="0">
                <a:solidFill>
                  <a:prstClr val="black"/>
                </a:solidFill>
              </a:rPr>
              <a:t>Ковалюк</a:t>
            </a:r>
            <a:r>
              <a:rPr lang="uk-UA" sz="1200" dirty="0" smtClean="0">
                <a:solidFill>
                  <a:prstClr val="black"/>
                </a:solidFill>
              </a:rPr>
              <a:t> Функціональне програмування КНУ </a:t>
            </a:r>
            <a:r>
              <a:rPr lang="uk-UA" sz="1200" dirty="0" err="1" smtClean="0">
                <a:solidFill>
                  <a:prstClr val="black"/>
                </a:solidFill>
              </a:rPr>
              <a:t>ім</a:t>
            </a:r>
            <a:r>
              <a:rPr lang="uk-UA" sz="1200" dirty="0" smtClean="0">
                <a:solidFill>
                  <a:prstClr val="black"/>
                </a:solidFill>
              </a:rPr>
              <a:t> </a:t>
            </a:r>
            <a:r>
              <a:rPr lang="uk-UA" sz="1200" dirty="0" err="1" smtClean="0">
                <a:solidFill>
                  <a:prstClr val="black"/>
                </a:solidFill>
              </a:rPr>
              <a:t>Т.Шевченка</a:t>
            </a:r>
            <a:endParaRPr lang="ru-RU" sz="1200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0896535" y="6479087"/>
            <a:ext cx="1162693" cy="280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z="1400" smtClean="0">
                <a:latin typeface="Calibri" panose="020F0502020204030204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ru-RU" sz="1400" dirty="0" smtClean="0">
                <a:latin typeface="Calibri" panose="020F0502020204030204"/>
                <a:cs typeface="+mn-cs"/>
              </a:rPr>
              <a:t>/54</a:t>
            </a:r>
            <a:endParaRPr lang="ru-RU" sz="1400" dirty="0"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71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042761" y="6612106"/>
            <a:ext cx="7311041" cy="288758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dirty="0" smtClean="0">
                <a:solidFill>
                  <a:prstClr val="black"/>
                </a:solidFill>
              </a:rPr>
              <a:t>Т.В. </a:t>
            </a:r>
            <a:r>
              <a:rPr lang="uk-UA" dirty="0" err="1" smtClean="0">
                <a:solidFill>
                  <a:prstClr val="black"/>
                </a:solidFill>
              </a:rPr>
              <a:t>Ковалюк</a:t>
            </a:r>
            <a:r>
              <a:rPr lang="uk-UA" dirty="0" smtClean="0">
                <a:solidFill>
                  <a:prstClr val="black"/>
                </a:solidFill>
              </a:rPr>
              <a:t> Функціональне програмування КНУ </a:t>
            </a:r>
            <a:r>
              <a:rPr lang="uk-UA" dirty="0" err="1" smtClean="0">
                <a:solidFill>
                  <a:prstClr val="black"/>
                </a:solidFill>
              </a:rPr>
              <a:t>ім</a:t>
            </a:r>
            <a:r>
              <a:rPr lang="uk-UA" dirty="0" smtClean="0">
                <a:solidFill>
                  <a:prstClr val="black"/>
                </a:solidFill>
              </a:rPr>
              <a:t> </a:t>
            </a:r>
            <a:r>
              <a:rPr lang="uk-UA" dirty="0" err="1" smtClean="0">
                <a:solidFill>
                  <a:prstClr val="black"/>
                </a:solidFill>
              </a:rPr>
              <a:t>Т.Шевченка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2544" y="6551552"/>
            <a:ext cx="1162693" cy="280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ru-RU" dirty="0" smtClean="0">
                <a:solidFill>
                  <a:prstClr val="black"/>
                </a:solidFill>
                <a:latin typeface="Calibri" panose="020F0502020204030204"/>
              </a:rPr>
              <a:t>/54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2091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player.ru/71381060-Prototipirovanie-programm-na-yazyke-scheme-metodicheskoe-posobie-po-praktikumu.html" TargetMode="External"/><Relationship Id="rId3" Type="http://schemas.openxmlformats.org/officeDocument/2006/relationships/hyperlink" Target="http://www.r6rs.org/final/html/r6rs/r6rs-Z-H-2.html#node_toc_start" TargetMode="External"/><Relationship Id="rId7" Type="http://schemas.openxmlformats.org/officeDocument/2006/relationships/hyperlink" Target="http://blog.ilammy.net/lisp/index.html" TargetMode="External"/><Relationship Id="rId2" Type="http://schemas.openxmlformats.org/officeDocument/2006/relationships/hyperlink" Target="https://github.com/tkovaly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heme.com/tspl4/" TargetMode="External"/><Relationship Id="rId5" Type="http://schemas.openxmlformats.org/officeDocument/2006/relationships/hyperlink" Target="https://www.twirpx.com/file/81061/" TargetMode="External"/><Relationship Id="rId4" Type="http://schemas.openxmlformats.org/officeDocument/2006/relationships/hyperlink" Target="http://www.larcenists.org/Documentation/Documentation0.98/r7rs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ilammy.net/lisp/" TargetMode="External"/><Relationship Id="rId2" Type="http://schemas.openxmlformats.org/officeDocument/2006/relationships/hyperlink" Target="http://bydlokoder.ru/index.php?p=books_LISP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nsu.ru/xmlui/bitstream/handle/nsu/8874/Harrison.pdf;jsessionid=7BDBFCF0EA05BFD026052B868E6DAEDF?sequence=1" TargetMode="External"/><Relationship Id="rId2" Type="http://schemas.openxmlformats.org/officeDocument/2006/relationships/hyperlink" Target="https://docplayer.ru/25937980-Uchebnik-po-haskell-anton-holomyov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sper.ru/pcl/pcl.pdf" TargetMode="External"/><Relationship Id="rId4" Type="http://schemas.openxmlformats.org/officeDocument/2006/relationships/hyperlink" Target="http://window.edu.ru/resource/684/41684/files/prog_lisp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kovalyuk/funcprogram" TargetMode="External"/><Relationship Id="rId2" Type="http://schemas.openxmlformats.org/officeDocument/2006/relationships/hyperlink" Target="mailto:tkovalyuk@ukr.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github.com/tkovalyuk/functional-progra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dArt 5"/>
          <p:cNvSpPr>
            <a:spLocks noChangeArrowheads="1" noChangeShapeType="1" noTextEdit="1"/>
          </p:cNvSpPr>
          <p:nvPr/>
        </p:nvSpPr>
        <p:spPr bwMode="auto">
          <a:xfrm>
            <a:off x="2044017" y="908723"/>
            <a:ext cx="8352928" cy="237648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 err="1">
                <a:solidFill>
                  <a:schemeClr val="bg1"/>
                </a:solidFill>
                <a:effectLst>
                  <a:outerShdw dist="68392" dir="1308085" algn="ctr" rotWithShape="0">
                    <a:srgbClr val="F6FB17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Функціональне</a:t>
            </a:r>
            <a:endParaRPr lang="ru-RU" sz="3600" kern="10" dirty="0">
              <a:solidFill>
                <a:schemeClr val="bg1"/>
              </a:solidFill>
              <a:effectLst>
                <a:outerShdw dist="68392" dir="1308085" algn="ctr" rotWithShape="0">
                  <a:srgbClr val="F6FB17">
                    <a:alpha val="79999"/>
                  </a:srgbClr>
                </a:outerShdw>
              </a:effectLst>
              <a:latin typeface="Times New Roman"/>
              <a:cs typeface="Times New Roman"/>
            </a:endParaRPr>
          </a:p>
          <a:p>
            <a:pPr algn="ctr"/>
            <a:r>
              <a:rPr lang="ru-RU" sz="3600" kern="10" dirty="0" err="1">
                <a:solidFill>
                  <a:schemeClr val="bg1"/>
                </a:solidFill>
                <a:effectLst>
                  <a:outerShdw dist="68392" dir="1308085" algn="ctr" rotWithShape="0">
                    <a:srgbClr val="F6FB17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програмування</a:t>
            </a:r>
            <a:endParaRPr lang="ru-RU" sz="3600" kern="10" dirty="0">
              <a:solidFill>
                <a:schemeClr val="bg1"/>
              </a:solidFill>
              <a:effectLst>
                <a:outerShdw dist="68392" dir="1308085" algn="ctr" rotWithShape="0">
                  <a:srgbClr val="F6FB17">
                    <a:alpha val="79999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9498" y="3866556"/>
            <a:ext cx="8892480" cy="280076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b="1" i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Лектор </a:t>
            </a:r>
            <a:r>
              <a:rPr lang="ru-RU" b="1" i="1" kern="10" dirty="0" err="1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Ковалюк</a:t>
            </a:r>
            <a:r>
              <a:rPr lang="ru-RU" b="1" i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b="1" i="1" kern="10" dirty="0" err="1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Тетяна</a:t>
            </a:r>
            <a:r>
              <a:rPr lang="ru-RU" b="1" i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b="1" i="1" kern="10" dirty="0" err="1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Володимирівна</a:t>
            </a:r>
            <a:endParaRPr lang="ru-RU" b="1" i="1" kern="10" dirty="0">
              <a:ln w="9525">
                <a:solidFill>
                  <a:schemeClr val="tx2"/>
                </a:solidFill>
                <a:round/>
                <a:headEnd/>
                <a:tailEnd/>
              </a:ln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ru-RU" b="1" i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 к.т.н., доцент </a:t>
            </a:r>
          </a:p>
          <a:p>
            <a:pPr algn="ctr"/>
            <a:endParaRPr lang="ru-RU" b="1" i="1" kern="10" dirty="0">
              <a:ln w="9525">
                <a:solidFill>
                  <a:schemeClr val="tx2"/>
                </a:solidFill>
                <a:round/>
                <a:headEnd/>
                <a:tailEnd/>
              </a:ln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ru-RU" sz="2400" b="1" kern="10" dirty="0" err="1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tkovalyuk@u</a:t>
            </a:r>
            <a:r>
              <a:rPr lang="en-US" sz="2400" b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kr.net</a:t>
            </a:r>
            <a:endParaRPr lang="uk-UA" sz="2400" b="1" kern="10" dirty="0">
              <a:ln w="9525">
                <a:solidFill>
                  <a:schemeClr val="tx2"/>
                </a:solidFill>
                <a:round/>
                <a:headEnd/>
                <a:tailEnd/>
              </a:ln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https://github.com/tkovalyuk/funcprogram</a:t>
            </a:r>
            <a:endParaRPr lang="ru-RU" sz="2400" b="1" kern="10" dirty="0">
              <a:ln w="9525">
                <a:solidFill>
                  <a:schemeClr val="tx2"/>
                </a:solidFill>
                <a:round/>
                <a:headEnd/>
                <a:tailEnd/>
              </a:ln>
              <a:solidFill>
                <a:schemeClr val="bg1"/>
              </a:solidFill>
              <a:latin typeface="Arial"/>
              <a:cs typeface="Arial"/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7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35360" y="901393"/>
            <a:ext cx="116652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/>
              <a:t>Пари дозволяють </a:t>
            </a:r>
            <a:r>
              <a:rPr lang="uk-UA" sz="2000" dirty="0" smtClean="0"/>
              <a:t>природним </a:t>
            </a:r>
            <a:r>
              <a:rPr lang="uk-UA" sz="2000" dirty="0"/>
              <a:t>чином завершити побудову системи раціональних чисел. </a:t>
            </a:r>
            <a:endParaRPr lang="uk-UA" sz="2000" dirty="0" smtClean="0"/>
          </a:p>
          <a:p>
            <a:r>
              <a:rPr lang="uk-UA" sz="2000" dirty="0" smtClean="0"/>
              <a:t>Будемо </a:t>
            </a:r>
            <a:r>
              <a:rPr lang="uk-UA" sz="2000" dirty="0"/>
              <a:t>просто представляти раціональне число у вигляді пари двох цілих чисел: чисельника і знаменника. </a:t>
            </a:r>
          </a:p>
          <a:p>
            <a:r>
              <a:rPr lang="uk-UA" sz="2000" dirty="0"/>
              <a:t>Тоді </a:t>
            </a:r>
            <a:r>
              <a:rPr lang="uk-UA" sz="2000" dirty="0" err="1">
                <a:solidFill>
                  <a:srgbClr val="0000CC"/>
                </a:solidFill>
              </a:rPr>
              <a:t>make-rat</a:t>
            </a:r>
            <a:r>
              <a:rPr lang="uk-UA" sz="2000" dirty="0">
                <a:solidFill>
                  <a:srgbClr val="0000CC"/>
                </a:solidFill>
              </a:rPr>
              <a:t>, </a:t>
            </a:r>
            <a:r>
              <a:rPr lang="uk-UA" sz="2000" dirty="0" err="1">
                <a:solidFill>
                  <a:srgbClr val="0000CC"/>
                </a:solidFill>
              </a:rPr>
              <a:t>numer</a:t>
            </a:r>
            <a:r>
              <a:rPr lang="uk-UA" sz="2000" dirty="0">
                <a:solidFill>
                  <a:srgbClr val="0000CC"/>
                </a:solidFill>
              </a:rPr>
              <a:t> і </a:t>
            </a:r>
            <a:r>
              <a:rPr lang="uk-UA" sz="2000" dirty="0" err="1">
                <a:solidFill>
                  <a:srgbClr val="0000CC"/>
                </a:solidFill>
              </a:rPr>
              <a:t>denom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реалізуються так: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35360" y="3415474"/>
            <a:ext cx="10218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/>
              <a:t>Коли потрібно виводити результати обчислень, друкуватиме раціональне число, спочатку виводячи його чисельник, потім косу риску і потім знаменник: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863752" y="2247333"/>
            <a:ext cx="4392488" cy="1015663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(define (make-rat n d) (cons n d))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(define (</a:t>
            </a:r>
            <a:r>
              <a:rPr lang="en-US" sz="2000" dirty="0" err="1">
                <a:solidFill>
                  <a:srgbClr val="0000CC"/>
                </a:solidFill>
              </a:rPr>
              <a:t>numer</a:t>
            </a:r>
            <a:r>
              <a:rPr lang="en-US" sz="2000" dirty="0">
                <a:solidFill>
                  <a:srgbClr val="0000CC"/>
                </a:solidFill>
              </a:rPr>
              <a:t> x) (car x))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(define (</a:t>
            </a:r>
            <a:r>
              <a:rPr lang="en-US" sz="2000" dirty="0" err="1">
                <a:solidFill>
                  <a:srgbClr val="0000CC"/>
                </a:solidFill>
              </a:rPr>
              <a:t>denom</a:t>
            </a:r>
            <a:r>
              <a:rPr lang="en-US" sz="2000" dirty="0">
                <a:solidFill>
                  <a:srgbClr val="0000CC"/>
                </a:solidFill>
              </a:rPr>
              <a:t> x) (</a:t>
            </a:r>
            <a:r>
              <a:rPr lang="en-US" sz="2000" dirty="0" err="1">
                <a:solidFill>
                  <a:srgbClr val="0000CC"/>
                </a:solidFill>
              </a:rPr>
              <a:t>cdr</a:t>
            </a:r>
            <a:r>
              <a:rPr lang="en-US" sz="2000" dirty="0">
                <a:solidFill>
                  <a:srgbClr val="0000CC"/>
                </a:solidFill>
              </a:rPr>
              <a:t> x))</a:t>
            </a:r>
            <a:endParaRPr lang="uk-UA" sz="2000" dirty="0">
              <a:solidFill>
                <a:srgbClr val="0000CC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359696" y="4275838"/>
            <a:ext cx="3139440" cy="1631216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(define (print-rat x)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</a:t>
            </a:r>
            <a:r>
              <a:rPr lang="en-US" sz="2000" dirty="0">
                <a:solidFill>
                  <a:srgbClr val="0000CC"/>
                </a:solidFill>
              </a:rPr>
              <a:t>(newline)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</a:t>
            </a:r>
            <a:r>
              <a:rPr lang="en-US" sz="2000" dirty="0">
                <a:solidFill>
                  <a:srgbClr val="0000CC"/>
                </a:solidFill>
              </a:rPr>
              <a:t>(display (</a:t>
            </a:r>
            <a:r>
              <a:rPr lang="en-US" sz="2000" dirty="0" err="1">
                <a:solidFill>
                  <a:srgbClr val="0000CC"/>
                </a:solidFill>
              </a:rPr>
              <a:t>numer</a:t>
            </a:r>
            <a:r>
              <a:rPr lang="en-US" sz="2000" dirty="0">
                <a:solidFill>
                  <a:srgbClr val="0000CC"/>
                </a:solidFill>
              </a:rPr>
              <a:t> x))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</a:t>
            </a:r>
            <a:r>
              <a:rPr lang="en-US" sz="2000" dirty="0">
                <a:solidFill>
                  <a:srgbClr val="0000CC"/>
                </a:solidFill>
              </a:rPr>
              <a:t>(display "/")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</a:t>
            </a:r>
            <a:r>
              <a:rPr lang="en-US" sz="2000" dirty="0">
                <a:solidFill>
                  <a:srgbClr val="0000CC"/>
                </a:solidFill>
              </a:rPr>
              <a:t>(display (</a:t>
            </a:r>
            <a:r>
              <a:rPr lang="en-US" sz="2000" dirty="0" err="1">
                <a:solidFill>
                  <a:srgbClr val="0000CC"/>
                </a:solidFill>
              </a:rPr>
              <a:t>denom</a:t>
            </a:r>
            <a:r>
              <a:rPr lang="en-US" sz="2000" dirty="0">
                <a:solidFill>
                  <a:srgbClr val="0000CC"/>
                </a:solidFill>
              </a:rPr>
              <a:t> x)))</a:t>
            </a:r>
            <a:endParaRPr lang="uk-UA" sz="2000" dirty="0">
              <a:solidFill>
                <a:srgbClr val="0000CC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032104" y="4462766"/>
            <a:ext cx="4320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display, newline </a:t>
            </a:r>
            <a:r>
              <a:rPr lang="en-US" sz="2000" dirty="0">
                <a:solidFill>
                  <a:srgbClr val="C00000"/>
                </a:solidFill>
              </a:rPr>
              <a:t>– </a:t>
            </a:r>
            <a:r>
              <a:rPr lang="uk-UA" sz="2000" dirty="0">
                <a:solidFill>
                  <a:srgbClr val="C00000"/>
                </a:solidFill>
              </a:rPr>
              <a:t>елементарні процедури 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SCHEME</a:t>
            </a:r>
            <a:endParaRPr lang="uk-UA" sz="20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524000" y="3"/>
            <a:ext cx="914399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uk-UA" sz="36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Приклад використання пар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10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95673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3"/>
            <a:ext cx="9143998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uk-UA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Приклад </a:t>
            </a:r>
            <a:r>
              <a:rPr lang="uk-UA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арифметики раціональних чисел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79576" y="1196752"/>
            <a:ext cx="77048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(define (</a:t>
            </a:r>
            <a:r>
              <a:rPr lang="en-GB" sz="1800" dirty="0" err="1"/>
              <a:t>numer</a:t>
            </a:r>
            <a:r>
              <a:rPr lang="en-GB" sz="1800" dirty="0"/>
              <a:t> x) (car x</a:t>
            </a:r>
            <a:r>
              <a:rPr lang="en-GB" sz="1800" dirty="0" smtClean="0"/>
              <a:t>))</a:t>
            </a:r>
            <a:r>
              <a:rPr lang="uk-UA" sz="1800" dirty="0" smtClean="0"/>
              <a:t>	</a:t>
            </a:r>
            <a:r>
              <a:rPr lang="en-GB" sz="1800" dirty="0" smtClean="0"/>
              <a:t>;</a:t>
            </a:r>
            <a:r>
              <a:rPr lang="ru-RU" sz="1800" dirty="0" err="1"/>
              <a:t>чисельник</a:t>
            </a:r>
            <a:endParaRPr lang="ru-RU" sz="1800" dirty="0"/>
          </a:p>
          <a:p>
            <a:r>
              <a:rPr lang="ru-RU" sz="1800" dirty="0"/>
              <a:t>(</a:t>
            </a:r>
            <a:r>
              <a:rPr lang="en-GB" sz="1800" dirty="0"/>
              <a:t>define (</a:t>
            </a:r>
            <a:r>
              <a:rPr lang="en-GB" sz="1800" dirty="0" err="1"/>
              <a:t>denom</a:t>
            </a:r>
            <a:r>
              <a:rPr lang="en-GB" sz="1800" dirty="0"/>
              <a:t> x) (</a:t>
            </a:r>
            <a:r>
              <a:rPr lang="en-GB" sz="1800" dirty="0" err="1"/>
              <a:t>cdr</a:t>
            </a:r>
            <a:r>
              <a:rPr lang="en-GB" sz="1800" dirty="0"/>
              <a:t> x</a:t>
            </a:r>
            <a:r>
              <a:rPr lang="en-GB" sz="1800" dirty="0" smtClean="0"/>
              <a:t>))</a:t>
            </a:r>
            <a:r>
              <a:rPr lang="uk-UA" sz="1800" dirty="0" smtClean="0"/>
              <a:t>	</a:t>
            </a:r>
            <a:r>
              <a:rPr lang="en-GB" sz="1800" dirty="0" smtClean="0"/>
              <a:t>;</a:t>
            </a:r>
            <a:r>
              <a:rPr lang="ru-RU" sz="1800" dirty="0" err="1"/>
              <a:t>знаменник</a:t>
            </a:r>
            <a:endParaRPr lang="ru-RU" sz="1800" dirty="0"/>
          </a:p>
          <a:p>
            <a:r>
              <a:rPr lang="ru-RU" sz="1800" dirty="0"/>
              <a:t>(</a:t>
            </a:r>
            <a:r>
              <a:rPr lang="en-GB" sz="1800" dirty="0"/>
              <a:t>define (make-rat n d) (cons n d</a:t>
            </a:r>
            <a:r>
              <a:rPr lang="en-GB" sz="1800" dirty="0" smtClean="0"/>
              <a:t>))</a:t>
            </a:r>
            <a:r>
              <a:rPr lang="uk-UA" sz="1800" dirty="0" smtClean="0"/>
              <a:t>	</a:t>
            </a:r>
            <a:r>
              <a:rPr lang="en-GB" sz="1800" dirty="0" smtClean="0"/>
              <a:t>; </a:t>
            </a:r>
            <a:r>
              <a:rPr lang="ru-RU" sz="1800" dirty="0" err="1"/>
              <a:t>створення</a:t>
            </a:r>
            <a:r>
              <a:rPr lang="ru-RU" sz="1800" dirty="0"/>
              <a:t> пари</a:t>
            </a:r>
          </a:p>
          <a:p>
            <a:r>
              <a:rPr lang="ru-RU" sz="1800" dirty="0"/>
              <a:t>(</a:t>
            </a:r>
            <a:r>
              <a:rPr lang="en-GB" sz="1800" dirty="0"/>
              <a:t>define(print-rat x</a:t>
            </a:r>
            <a:r>
              <a:rPr lang="en-GB" sz="1800" dirty="0" smtClean="0"/>
              <a:t>)</a:t>
            </a:r>
            <a:r>
              <a:rPr lang="uk-UA" sz="1800" dirty="0" smtClean="0"/>
              <a:t>	</a:t>
            </a:r>
            <a:r>
              <a:rPr lang="en-GB" sz="1800" dirty="0" smtClean="0"/>
              <a:t>; </a:t>
            </a:r>
            <a:r>
              <a:rPr lang="ru-RU" sz="1800" dirty="0" err="1"/>
              <a:t>друк</a:t>
            </a:r>
            <a:r>
              <a:rPr lang="ru-RU" sz="1800" dirty="0"/>
              <a:t> пари </a:t>
            </a:r>
          </a:p>
          <a:p>
            <a:r>
              <a:rPr lang="ru-RU" sz="1800" dirty="0"/>
              <a:t>  (</a:t>
            </a:r>
            <a:r>
              <a:rPr lang="en-GB" sz="1800" dirty="0"/>
              <a:t>newline)</a:t>
            </a:r>
          </a:p>
          <a:p>
            <a:r>
              <a:rPr lang="en-GB" sz="1800" dirty="0"/>
              <a:t>  (display (</a:t>
            </a:r>
            <a:r>
              <a:rPr lang="en-GB" sz="1800" dirty="0" err="1"/>
              <a:t>numer</a:t>
            </a:r>
            <a:r>
              <a:rPr lang="en-GB" sz="1800" dirty="0"/>
              <a:t> x))</a:t>
            </a:r>
          </a:p>
          <a:p>
            <a:r>
              <a:rPr lang="en-GB" sz="1800" dirty="0"/>
              <a:t>  (display "/")</a:t>
            </a:r>
          </a:p>
          <a:p>
            <a:r>
              <a:rPr lang="en-GB" sz="1800" dirty="0"/>
              <a:t>  (display (</a:t>
            </a:r>
            <a:r>
              <a:rPr lang="en-GB" sz="1800" dirty="0" err="1"/>
              <a:t>denom</a:t>
            </a:r>
            <a:r>
              <a:rPr lang="en-GB" sz="1800" dirty="0"/>
              <a:t> x)))</a:t>
            </a:r>
          </a:p>
          <a:p>
            <a:endParaRPr lang="en-GB" sz="1800" dirty="0"/>
          </a:p>
          <a:p>
            <a:r>
              <a:rPr lang="en-GB" sz="1800" dirty="0"/>
              <a:t>(print-rat (make-rat 5 6</a:t>
            </a:r>
            <a:r>
              <a:rPr lang="en-GB" sz="1800" dirty="0" smtClean="0"/>
              <a:t>))</a:t>
            </a:r>
            <a:r>
              <a:rPr lang="uk-UA" sz="1800" dirty="0" smtClean="0"/>
              <a:t>	</a:t>
            </a:r>
            <a:r>
              <a:rPr lang="en-GB" sz="1800" dirty="0" smtClean="0"/>
              <a:t>;</a:t>
            </a:r>
            <a:r>
              <a:rPr lang="ru-RU" sz="1800" dirty="0" err="1"/>
              <a:t>виклик</a:t>
            </a:r>
            <a:r>
              <a:rPr lang="ru-RU" sz="1800" dirty="0"/>
              <a:t> </a:t>
            </a:r>
            <a:r>
              <a:rPr lang="ru-RU" sz="1800" dirty="0" err="1"/>
              <a:t>друку</a:t>
            </a:r>
            <a:r>
              <a:rPr lang="ru-RU" sz="1800" dirty="0"/>
              <a:t> пари у </a:t>
            </a:r>
            <a:r>
              <a:rPr lang="ru-RU" sz="1800" dirty="0" err="1"/>
              <a:t>вигляді</a:t>
            </a:r>
            <a:r>
              <a:rPr lang="ru-RU" sz="1800" dirty="0"/>
              <a:t> </a:t>
            </a:r>
            <a:r>
              <a:rPr lang="ru-RU" sz="1800" dirty="0" err="1"/>
              <a:t>дробу</a:t>
            </a:r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711624" y="4509120"/>
            <a:ext cx="5382345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Welcome to </a:t>
            </a:r>
            <a:r>
              <a:rPr lang="en-US" sz="1800" dirty="0" err="1">
                <a:solidFill>
                  <a:srgbClr val="FF0000"/>
                </a:solidFill>
              </a:rPr>
              <a:t>DrRacket</a:t>
            </a:r>
            <a:r>
              <a:rPr lang="en-US" sz="1800" dirty="0">
                <a:solidFill>
                  <a:srgbClr val="FF0000"/>
                </a:solidFill>
              </a:rPr>
              <a:t>, version 7.8 [3m].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Language: R5RS; memory limit: 128 MB.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5/6</a:t>
            </a:r>
            <a:endParaRPr lang="ru-RU" sz="1800" dirty="0">
              <a:solidFill>
                <a:srgbClr val="FF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11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419081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3"/>
            <a:ext cx="9143998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uk-UA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Приклад </a:t>
            </a:r>
            <a:r>
              <a:rPr lang="uk-UA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арифметики раціональних чисел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775520" y="1124745"/>
            <a:ext cx="568863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;==================================</a:t>
            </a:r>
            <a:endParaRPr lang="ru-RU" sz="1800" dirty="0"/>
          </a:p>
          <a:p>
            <a:r>
              <a:rPr lang="ru-RU" sz="1800" dirty="0"/>
              <a:t>;</a:t>
            </a:r>
            <a:r>
              <a:rPr lang="ru-RU" sz="1800" dirty="0" err="1"/>
              <a:t>операції</a:t>
            </a:r>
            <a:r>
              <a:rPr lang="ru-RU" sz="1800" dirty="0"/>
              <a:t> з </a:t>
            </a:r>
            <a:r>
              <a:rPr lang="ru-RU" sz="1800" dirty="0" err="1"/>
              <a:t>дробами</a:t>
            </a:r>
            <a:endParaRPr lang="ru-RU" sz="1800" dirty="0"/>
          </a:p>
          <a:p>
            <a:r>
              <a:rPr lang="ru-RU" sz="1800" dirty="0"/>
              <a:t>;==================================</a:t>
            </a:r>
          </a:p>
          <a:p>
            <a:r>
              <a:rPr lang="ru-RU" sz="1800" dirty="0"/>
              <a:t>(</a:t>
            </a:r>
            <a:r>
              <a:rPr lang="en-GB" sz="1800" dirty="0"/>
              <a:t>define fraction1 (make-rat 4 7) );</a:t>
            </a:r>
            <a:r>
              <a:rPr lang="ru-RU" sz="1800" dirty="0" err="1"/>
              <a:t>створення</a:t>
            </a:r>
            <a:r>
              <a:rPr lang="ru-RU" sz="1800" dirty="0"/>
              <a:t> </a:t>
            </a:r>
            <a:r>
              <a:rPr lang="ru-RU" sz="1800" dirty="0" err="1"/>
              <a:t>дробу</a:t>
            </a:r>
            <a:r>
              <a:rPr lang="ru-RU" sz="1800" dirty="0"/>
              <a:t> 1</a:t>
            </a:r>
          </a:p>
          <a:p>
            <a:r>
              <a:rPr lang="ru-RU" sz="1800" dirty="0"/>
              <a:t>(</a:t>
            </a:r>
            <a:r>
              <a:rPr lang="en-GB" sz="1800" dirty="0"/>
              <a:t>define fraction2 (make-rat 5 9) );</a:t>
            </a:r>
            <a:r>
              <a:rPr lang="ru-RU" sz="1800" dirty="0" err="1"/>
              <a:t>створення</a:t>
            </a:r>
            <a:r>
              <a:rPr lang="ru-RU" sz="1800" dirty="0"/>
              <a:t> </a:t>
            </a:r>
            <a:r>
              <a:rPr lang="ru-RU" sz="1800" dirty="0" err="1"/>
              <a:t>дробу</a:t>
            </a:r>
            <a:r>
              <a:rPr lang="ru-RU" sz="1800" dirty="0"/>
              <a:t> 2</a:t>
            </a:r>
          </a:p>
          <a:p>
            <a:r>
              <a:rPr lang="ru-RU" sz="1800" dirty="0"/>
              <a:t>;===========</a:t>
            </a:r>
            <a:r>
              <a:rPr lang="ru-RU" sz="1800" dirty="0" err="1"/>
              <a:t>додавання</a:t>
            </a:r>
            <a:r>
              <a:rPr lang="ru-RU" sz="1800" dirty="0"/>
              <a:t>===============</a:t>
            </a:r>
          </a:p>
          <a:p>
            <a:r>
              <a:rPr lang="ru-RU" sz="1800" dirty="0"/>
              <a:t>(</a:t>
            </a:r>
            <a:r>
              <a:rPr lang="en-GB" sz="1800" dirty="0"/>
              <a:t>define (add-rat x y)</a:t>
            </a:r>
          </a:p>
          <a:p>
            <a:r>
              <a:rPr lang="en-GB" sz="1800" dirty="0"/>
              <a:t>      (make-rat (+ (* (</a:t>
            </a:r>
            <a:r>
              <a:rPr lang="en-GB" sz="1800" dirty="0" err="1"/>
              <a:t>numer</a:t>
            </a:r>
            <a:r>
              <a:rPr lang="en-GB" sz="1800" dirty="0"/>
              <a:t> x) (</a:t>
            </a:r>
            <a:r>
              <a:rPr lang="en-GB" sz="1800" dirty="0" err="1"/>
              <a:t>denom</a:t>
            </a:r>
            <a:r>
              <a:rPr lang="en-GB" sz="1800" dirty="0"/>
              <a:t> y)</a:t>
            </a:r>
          </a:p>
          <a:p>
            <a:r>
              <a:rPr lang="en-GB" sz="1800" dirty="0"/>
              <a:t>                    )</a:t>
            </a:r>
          </a:p>
          <a:p>
            <a:r>
              <a:rPr lang="en-GB" sz="1800" dirty="0"/>
              <a:t>                   (* (</a:t>
            </a:r>
            <a:r>
              <a:rPr lang="en-GB" sz="1800" dirty="0" err="1"/>
              <a:t>numer</a:t>
            </a:r>
            <a:r>
              <a:rPr lang="en-GB" sz="1800" dirty="0"/>
              <a:t> y) (</a:t>
            </a:r>
            <a:r>
              <a:rPr lang="en-GB" sz="1800" dirty="0" err="1"/>
              <a:t>denom</a:t>
            </a:r>
            <a:r>
              <a:rPr lang="en-GB" sz="1800" dirty="0"/>
              <a:t> x)</a:t>
            </a:r>
          </a:p>
          <a:p>
            <a:r>
              <a:rPr lang="en-GB" sz="1800" dirty="0"/>
              <a:t>                    )</a:t>
            </a:r>
          </a:p>
          <a:p>
            <a:r>
              <a:rPr lang="en-GB" sz="1800" dirty="0"/>
              <a:t>                 )</a:t>
            </a:r>
          </a:p>
          <a:p>
            <a:r>
              <a:rPr lang="en-GB" sz="1800" dirty="0"/>
              <a:t>                 (* (</a:t>
            </a:r>
            <a:r>
              <a:rPr lang="en-GB" sz="1800" dirty="0" err="1"/>
              <a:t>denom</a:t>
            </a:r>
            <a:r>
              <a:rPr lang="en-GB" sz="1800" dirty="0"/>
              <a:t> x) (</a:t>
            </a:r>
            <a:r>
              <a:rPr lang="en-GB" sz="1800" dirty="0" err="1"/>
              <a:t>denom</a:t>
            </a:r>
            <a:r>
              <a:rPr lang="en-GB" sz="1800" dirty="0"/>
              <a:t> y)</a:t>
            </a:r>
          </a:p>
          <a:p>
            <a:r>
              <a:rPr lang="en-GB" sz="1800" dirty="0"/>
              <a:t>                 )</a:t>
            </a:r>
          </a:p>
          <a:p>
            <a:r>
              <a:rPr lang="en-GB" sz="1800" dirty="0"/>
              <a:t>       )</a:t>
            </a:r>
          </a:p>
          <a:p>
            <a:r>
              <a:rPr lang="en-GB" sz="1800" dirty="0"/>
              <a:t>    )</a:t>
            </a:r>
          </a:p>
          <a:p>
            <a:endParaRPr lang="en-GB" sz="1800" dirty="0"/>
          </a:p>
          <a:p>
            <a:r>
              <a:rPr lang="en-GB" sz="1800" dirty="0"/>
              <a:t>(print-rat (add-rat fraction1 fraction2</a:t>
            </a:r>
            <a:r>
              <a:rPr lang="en-GB" sz="1800" dirty="0"/>
              <a:t>))</a:t>
            </a:r>
            <a:endParaRPr lang="en-GB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464153" y="5802947"/>
            <a:ext cx="825867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rgbClr val="FF0000"/>
                </a:solidFill>
              </a:rPr>
              <a:t>71/63</a:t>
            </a:r>
          </a:p>
        </p:txBody>
      </p:sp>
      <p:sp>
        <p:nvSpPr>
          <p:cNvPr id="6" name="Стрелка вправо 5"/>
          <p:cNvSpPr/>
          <p:nvPr/>
        </p:nvSpPr>
        <p:spPr>
          <a:xfrm>
            <a:off x="6040882" y="5877245"/>
            <a:ext cx="1224136" cy="32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561" y="3181394"/>
            <a:ext cx="2866372" cy="823670"/>
          </a:xfrm>
          <a:prstGeom prst="rect">
            <a:avLst/>
          </a:prstGeom>
        </p:spPr>
      </p:pic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171523"/>
              </p:ext>
            </p:extLst>
          </p:nvPr>
        </p:nvGraphicFramePr>
        <p:xfrm>
          <a:off x="8014220" y="4115578"/>
          <a:ext cx="1754188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Уравнение" r:id="rId4" imgW="914400" imgH="355320" progId="Equation.3">
                  <p:embed/>
                </p:oleObj>
              </mc:Choice>
              <mc:Fallback>
                <p:oleObj name="Уравнение" r:id="rId4" imgW="914400" imgH="355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14220" y="4115578"/>
                        <a:ext cx="1754188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12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380343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3"/>
            <a:ext cx="9143998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uk-UA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Приклад </a:t>
            </a:r>
            <a:r>
              <a:rPr lang="uk-UA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арифметики раціональних чисел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24000" y="796130"/>
            <a:ext cx="6624736" cy="57554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;===========</a:t>
            </a:r>
            <a:r>
              <a:rPr lang="ru-RU" sz="1600" dirty="0" err="1"/>
              <a:t>віднімання</a:t>
            </a:r>
            <a:r>
              <a:rPr lang="ru-RU" sz="1600" dirty="0"/>
              <a:t>===============</a:t>
            </a:r>
          </a:p>
          <a:p>
            <a:r>
              <a:rPr lang="ru-RU" sz="1600" dirty="0"/>
              <a:t>(</a:t>
            </a:r>
            <a:r>
              <a:rPr lang="en-GB" sz="1600" dirty="0"/>
              <a:t>define (sub-rat x y)</a:t>
            </a:r>
          </a:p>
          <a:p>
            <a:r>
              <a:rPr lang="en-GB" sz="1600" dirty="0"/>
              <a:t>       (make-rat (- (* (</a:t>
            </a:r>
            <a:r>
              <a:rPr lang="en-GB" sz="1600" dirty="0" err="1"/>
              <a:t>numer</a:t>
            </a:r>
            <a:r>
              <a:rPr lang="en-GB" sz="1600" dirty="0"/>
              <a:t> x) (</a:t>
            </a:r>
            <a:r>
              <a:rPr lang="en-GB" sz="1600" dirty="0" err="1"/>
              <a:t>denom</a:t>
            </a:r>
            <a:r>
              <a:rPr lang="en-GB" sz="1600" dirty="0"/>
              <a:t> y))</a:t>
            </a:r>
          </a:p>
          <a:p>
            <a:r>
              <a:rPr lang="en-GB" sz="1600" dirty="0"/>
              <a:t>                             (* (</a:t>
            </a:r>
            <a:r>
              <a:rPr lang="en-GB" sz="1600" dirty="0" err="1"/>
              <a:t>numer</a:t>
            </a:r>
            <a:r>
              <a:rPr lang="en-GB" sz="1600" dirty="0"/>
              <a:t> y) (</a:t>
            </a:r>
            <a:r>
              <a:rPr lang="en-GB" sz="1600" dirty="0" err="1"/>
              <a:t>denom</a:t>
            </a:r>
            <a:r>
              <a:rPr lang="en-GB" sz="1600" dirty="0"/>
              <a:t> x)))</a:t>
            </a:r>
          </a:p>
          <a:p>
            <a:r>
              <a:rPr lang="en-GB" sz="1600" dirty="0"/>
              <a:t>                          (* (</a:t>
            </a:r>
            <a:r>
              <a:rPr lang="en-GB" sz="1600" dirty="0" err="1"/>
              <a:t>denom</a:t>
            </a:r>
            <a:r>
              <a:rPr lang="en-GB" sz="1600" dirty="0"/>
              <a:t> x) (</a:t>
            </a:r>
            <a:r>
              <a:rPr lang="en-GB" sz="1600" dirty="0" err="1"/>
              <a:t>denom</a:t>
            </a:r>
            <a:r>
              <a:rPr lang="en-GB" sz="1600" dirty="0"/>
              <a:t> y))))</a:t>
            </a:r>
          </a:p>
          <a:p>
            <a:r>
              <a:rPr lang="en-GB" sz="1600" dirty="0"/>
              <a:t>(</a:t>
            </a:r>
            <a:r>
              <a:rPr lang="en-GB" sz="1600" dirty="0"/>
              <a:t>print-rat (sub-rat fraction1 fraction2))</a:t>
            </a:r>
          </a:p>
          <a:p>
            <a:r>
              <a:rPr lang="en-GB" sz="1600" dirty="0"/>
              <a:t>;===============division=======================</a:t>
            </a:r>
          </a:p>
          <a:p>
            <a:r>
              <a:rPr lang="en-GB" sz="1600" dirty="0"/>
              <a:t>(define (div-rat x y)</a:t>
            </a:r>
          </a:p>
          <a:p>
            <a:r>
              <a:rPr lang="en-GB" sz="1600" dirty="0"/>
              <a:t>        (make-rat (* (</a:t>
            </a:r>
            <a:r>
              <a:rPr lang="en-GB" sz="1600" dirty="0" err="1"/>
              <a:t>numer</a:t>
            </a:r>
            <a:r>
              <a:rPr lang="en-GB" sz="1600" dirty="0"/>
              <a:t> x) (</a:t>
            </a:r>
            <a:r>
              <a:rPr lang="en-GB" sz="1600" dirty="0" err="1"/>
              <a:t>denom</a:t>
            </a:r>
            <a:r>
              <a:rPr lang="en-GB" sz="1600" dirty="0"/>
              <a:t> y))</a:t>
            </a:r>
          </a:p>
          <a:p>
            <a:r>
              <a:rPr lang="en-GB" sz="1600" dirty="0"/>
              <a:t>                          (* (</a:t>
            </a:r>
            <a:r>
              <a:rPr lang="en-GB" sz="1600" dirty="0" err="1"/>
              <a:t>denom</a:t>
            </a:r>
            <a:r>
              <a:rPr lang="en-GB" sz="1600" dirty="0"/>
              <a:t> x) (</a:t>
            </a:r>
            <a:r>
              <a:rPr lang="en-GB" sz="1600" dirty="0" err="1"/>
              <a:t>numer</a:t>
            </a:r>
            <a:r>
              <a:rPr lang="en-GB" sz="1600" dirty="0"/>
              <a:t> y))))</a:t>
            </a:r>
          </a:p>
          <a:p>
            <a:endParaRPr lang="en-GB" sz="1600" dirty="0"/>
          </a:p>
          <a:p>
            <a:r>
              <a:rPr lang="en-GB" sz="1600" dirty="0"/>
              <a:t>(print-rat (div-rat fraction1 fraction2))</a:t>
            </a:r>
          </a:p>
          <a:p>
            <a:r>
              <a:rPr lang="en-GB" sz="1600" dirty="0"/>
              <a:t>;===============</a:t>
            </a:r>
            <a:r>
              <a:rPr lang="ru-RU" sz="1600" dirty="0" err="1"/>
              <a:t>множення</a:t>
            </a:r>
            <a:r>
              <a:rPr lang="ru-RU" sz="1600" dirty="0"/>
              <a:t>=======================</a:t>
            </a:r>
          </a:p>
          <a:p>
            <a:r>
              <a:rPr lang="ru-RU" sz="1600" dirty="0"/>
              <a:t>(</a:t>
            </a:r>
            <a:r>
              <a:rPr lang="en-GB" sz="1600" dirty="0"/>
              <a:t>define (</a:t>
            </a:r>
            <a:r>
              <a:rPr lang="en-GB" sz="1600" dirty="0" err="1"/>
              <a:t>mul</a:t>
            </a:r>
            <a:r>
              <a:rPr lang="en-GB" sz="1600" dirty="0"/>
              <a:t>-rat x y)</a:t>
            </a:r>
          </a:p>
          <a:p>
            <a:r>
              <a:rPr lang="en-GB" sz="1600" dirty="0"/>
              <a:t>          (make-rat (* (</a:t>
            </a:r>
            <a:r>
              <a:rPr lang="en-GB" sz="1600" dirty="0" err="1"/>
              <a:t>numer</a:t>
            </a:r>
            <a:r>
              <a:rPr lang="en-GB" sz="1600" dirty="0"/>
              <a:t> x) (</a:t>
            </a:r>
            <a:r>
              <a:rPr lang="en-GB" sz="1600" dirty="0" err="1"/>
              <a:t>numer</a:t>
            </a:r>
            <a:r>
              <a:rPr lang="en-GB" sz="1600" dirty="0"/>
              <a:t> y))</a:t>
            </a:r>
          </a:p>
          <a:p>
            <a:r>
              <a:rPr lang="en-GB" sz="1600" dirty="0"/>
              <a:t>                            (* (</a:t>
            </a:r>
            <a:r>
              <a:rPr lang="en-GB" sz="1600" dirty="0" err="1"/>
              <a:t>denom</a:t>
            </a:r>
            <a:r>
              <a:rPr lang="en-GB" sz="1600" dirty="0"/>
              <a:t> x) (</a:t>
            </a:r>
            <a:r>
              <a:rPr lang="en-GB" sz="1600" dirty="0" err="1"/>
              <a:t>denom</a:t>
            </a:r>
            <a:r>
              <a:rPr lang="en-GB" sz="1600" dirty="0"/>
              <a:t> y))))</a:t>
            </a:r>
          </a:p>
          <a:p>
            <a:r>
              <a:rPr lang="en-GB" sz="1600" dirty="0"/>
              <a:t>(print-rat (</a:t>
            </a:r>
            <a:r>
              <a:rPr lang="en-GB" sz="1600" dirty="0" err="1"/>
              <a:t>mul</a:t>
            </a:r>
            <a:r>
              <a:rPr lang="en-GB" sz="1600" dirty="0"/>
              <a:t>-rat fraction1 fraction2))</a:t>
            </a:r>
          </a:p>
          <a:p>
            <a:r>
              <a:rPr lang="en-GB" sz="1600" dirty="0"/>
              <a:t>;===============</a:t>
            </a:r>
            <a:r>
              <a:rPr lang="ru-RU" sz="1600" dirty="0" err="1"/>
              <a:t>порівняння</a:t>
            </a:r>
            <a:r>
              <a:rPr lang="ru-RU" sz="1600" dirty="0"/>
              <a:t>=======================</a:t>
            </a:r>
          </a:p>
          <a:p>
            <a:r>
              <a:rPr lang="ru-RU" sz="1600" dirty="0"/>
              <a:t>(</a:t>
            </a:r>
            <a:r>
              <a:rPr lang="en-GB" sz="1600" dirty="0"/>
              <a:t>define (equal-rat? x y)</a:t>
            </a:r>
          </a:p>
          <a:p>
            <a:r>
              <a:rPr lang="en-GB" sz="1600" dirty="0"/>
              <a:t>         (= (* (</a:t>
            </a:r>
            <a:r>
              <a:rPr lang="en-GB" sz="1600" dirty="0" err="1"/>
              <a:t>numer</a:t>
            </a:r>
            <a:r>
              <a:rPr lang="en-GB" sz="1600" dirty="0"/>
              <a:t> x) (</a:t>
            </a:r>
            <a:r>
              <a:rPr lang="en-GB" sz="1600" dirty="0" err="1"/>
              <a:t>denom</a:t>
            </a:r>
            <a:r>
              <a:rPr lang="en-GB" sz="1600" dirty="0"/>
              <a:t> y))</a:t>
            </a:r>
          </a:p>
          <a:p>
            <a:r>
              <a:rPr lang="en-GB" sz="1600" dirty="0"/>
              <a:t>              (* (</a:t>
            </a:r>
            <a:r>
              <a:rPr lang="en-GB" sz="1600" dirty="0" err="1"/>
              <a:t>numer</a:t>
            </a:r>
            <a:r>
              <a:rPr lang="en-GB" sz="1600" dirty="0"/>
              <a:t> y) (</a:t>
            </a:r>
            <a:r>
              <a:rPr lang="en-GB" sz="1600" dirty="0" err="1"/>
              <a:t>denom</a:t>
            </a:r>
            <a:r>
              <a:rPr lang="en-GB" sz="1600" dirty="0"/>
              <a:t> x))))</a:t>
            </a:r>
          </a:p>
          <a:p>
            <a:r>
              <a:rPr lang="en-GB" sz="1600" dirty="0"/>
              <a:t>(newline)</a:t>
            </a:r>
          </a:p>
          <a:p>
            <a:r>
              <a:rPr lang="en-GB" sz="1600" dirty="0"/>
              <a:t>(equal-rat? fraction1 fraction2)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808270" y="2744925"/>
            <a:ext cx="1781944" cy="255454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000" dirty="0">
                <a:solidFill>
                  <a:srgbClr val="FF0000"/>
                </a:solidFill>
              </a:rPr>
              <a:t>1/63</a:t>
            </a:r>
          </a:p>
          <a:p>
            <a:pPr>
              <a:lnSpc>
                <a:spcPct val="200000"/>
              </a:lnSpc>
            </a:pPr>
            <a:r>
              <a:rPr lang="en-GB" sz="2000" dirty="0">
                <a:solidFill>
                  <a:srgbClr val="FF0000"/>
                </a:solidFill>
              </a:rPr>
              <a:t>36/35</a:t>
            </a:r>
          </a:p>
          <a:p>
            <a:pPr>
              <a:lnSpc>
                <a:spcPct val="200000"/>
              </a:lnSpc>
            </a:pPr>
            <a:r>
              <a:rPr lang="en-GB" sz="2000" dirty="0">
                <a:solidFill>
                  <a:srgbClr val="FF0000"/>
                </a:solidFill>
              </a:rPr>
              <a:t>20/63</a:t>
            </a:r>
          </a:p>
          <a:p>
            <a:pPr>
              <a:lnSpc>
                <a:spcPct val="200000"/>
              </a:lnSpc>
            </a:pPr>
            <a:r>
              <a:rPr lang="en-GB" sz="2000" dirty="0">
                <a:solidFill>
                  <a:srgbClr val="FF0000"/>
                </a:solidFill>
              </a:rPr>
              <a:t>#f</a:t>
            </a:r>
            <a:endParaRPr lang="ru-RU" sz="2000" dirty="0">
              <a:solidFill>
                <a:srgbClr val="FF0000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5087888" y="2492896"/>
            <a:ext cx="3720382" cy="507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5087888" y="3721697"/>
            <a:ext cx="3720382" cy="213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5303912" y="4407254"/>
            <a:ext cx="3504358" cy="739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4727848" y="4941168"/>
            <a:ext cx="4080422" cy="1750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1447316"/>
            <a:ext cx="2995380" cy="77728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218" y="2928270"/>
            <a:ext cx="1718396" cy="748504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218" y="4407254"/>
            <a:ext cx="1718395" cy="64939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5" y="5856028"/>
            <a:ext cx="1370561" cy="381284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13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475094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07368" y="4133901"/>
            <a:ext cx="115932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/>
              <a:t>Для побудови пари склеюємо два об'єкти за допомогою </a:t>
            </a:r>
            <a:r>
              <a:rPr lang="uk-UA" sz="2000" dirty="0" err="1">
                <a:solidFill>
                  <a:srgbClr val="0000CC"/>
                </a:solidFill>
              </a:rPr>
              <a:t>cons</a:t>
            </a:r>
            <a:r>
              <a:rPr lang="uk-UA" sz="2000" dirty="0"/>
              <a:t>, а за допомогою </a:t>
            </a:r>
            <a:r>
              <a:rPr lang="uk-UA" sz="2000" dirty="0" err="1">
                <a:solidFill>
                  <a:srgbClr val="0000CC"/>
                </a:solidFill>
              </a:rPr>
              <a:t>car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і </a:t>
            </a:r>
            <a:r>
              <a:rPr lang="uk-UA" sz="2000" dirty="0" err="1">
                <a:solidFill>
                  <a:srgbClr val="0000CC"/>
                </a:solidFill>
              </a:rPr>
              <a:t>cdr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можемо отримати самі об</a:t>
            </a:r>
            <a:r>
              <a:rPr lang="en-US" sz="2000" dirty="0"/>
              <a:t>’</a:t>
            </a:r>
            <a:r>
              <a:rPr lang="uk-UA" sz="2000" dirty="0" err="1"/>
              <a:t>єкти</a:t>
            </a:r>
            <a:r>
              <a:rPr lang="uk-UA" sz="2000" dirty="0"/>
              <a:t> з набору даних. </a:t>
            </a:r>
            <a:r>
              <a:rPr lang="uk-UA" sz="2000" dirty="0" smtClean="0"/>
              <a:t>Тобто </a:t>
            </a:r>
            <a:r>
              <a:rPr lang="uk-UA" sz="2000" dirty="0"/>
              <a:t>ці операції задовольняють умові, що для будь-яких об'єктів </a:t>
            </a:r>
            <a:r>
              <a:rPr lang="uk-UA" sz="2000" dirty="0">
                <a:solidFill>
                  <a:srgbClr val="0000CC"/>
                </a:solidFill>
              </a:rPr>
              <a:t>x</a:t>
            </a:r>
            <a:r>
              <a:rPr lang="uk-UA" sz="2000" dirty="0"/>
              <a:t> і </a:t>
            </a:r>
            <a:r>
              <a:rPr lang="uk-UA" sz="2000" dirty="0">
                <a:solidFill>
                  <a:srgbClr val="0000CC"/>
                </a:solidFill>
              </a:rPr>
              <a:t>y</a:t>
            </a:r>
            <a:r>
              <a:rPr lang="uk-UA" sz="2000" dirty="0"/>
              <a:t>, якщо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07368" y="972968"/>
            <a:ext cx="115932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/>
              <a:t>Основна </a:t>
            </a:r>
            <a:r>
              <a:rPr lang="uk-UA" sz="2000" b="1" dirty="0"/>
              <a:t>ідея абстракції </a:t>
            </a:r>
            <a:r>
              <a:rPr lang="uk-UA" sz="2000" dirty="0"/>
              <a:t>даних полягає в тому, щоб: </a:t>
            </a:r>
          </a:p>
          <a:p>
            <a:pPr marL="457200" indent="-457200">
              <a:buAutoNum type="arabicPeriod"/>
            </a:pPr>
            <a:r>
              <a:rPr lang="uk-UA" sz="2000" dirty="0"/>
              <a:t>визначити для кожного типу об'єктів даних </a:t>
            </a:r>
            <a:r>
              <a:rPr lang="uk-UA" sz="2000" b="1" dirty="0"/>
              <a:t>набір базових операцій</a:t>
            </a:r>
            <a:r>
              <a:rPr lang="uk-UA" sz="2000" dirty="0"/>
              <a:t>, через які будуть виражатися всі дії з об'єктами цього типу,</a:t>
            </a:r>
          </a:p>
          <a:p>
            <a:pPr marL="457200" indent="-457200">
              <a:buAutoNum type="arabicPeriod"/>
            </a:pPr>
            <a:r>
              <a:rPr lang="uk-UA" sz="2000" dirty="0"/>
              <a:t>при роботі з даними </a:t>
            </a:r>
            <a:r>
              <a:rPr lang="uk-UA" sz="2000" b="1" dirty="0"/>
              <a:t>використовувати тільки визначений раніше  набір операцій</a:t>
            </a:r>
            <a:r>
              <a:rPr lang="uk-UA" sz="2000" dirty="0"/>
              <a:t>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43472" y="2472953"/>
            <a:ext cx="565659" cy="129460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711624" y="2623041"/>
            <a:ext cx="9289031" cy="101566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C00000"/>
                </a:solidFill>
              </a:rPr>
              <a:t>Можна вважати, що дані - це те, що визначається деяким набором </a:t>
            </a:r>
            <a:r>
              <a:rPr lang="uk-UA" sz="2000" b="1" dirty="0">
                <a:solidFill>
                  <a:srgbClr val="0000CC"/>
                </a:solidFill>
              </a:rPr>
              <a:t>селекторів і конструкторів</a:t>
            </a:r>
            <a:r>
              <a:rPr lang="uk-UA" sz="2000" dirty="0">
                <a:solidFill>
                  <a:srgbClr val="C00000"/>
                </a:solidFill>
              </a:rPr>
              <a:t>, а також деякими </a:t>
            </a:r>
            <a:r>
              <a:rPr lang="uk-UA" sz="2000" dirty="0">
                <a:solidFill>
                  <a:srgbClr val="0000CC"/>
                </a:solidFill>
              </a:rPr>
              <a:t>умовами</a:t>
            </a:r>
            <a:r>
              <a:rPr lang="uk-UA" sz="2000" dirty="0">
                <a:solidFill>
                  <a:srgbClr val="C00000"/>
                </a:solidFill>
              </a:rPr>
              <a:t>, яким ці процедури повинні задовольняти, щоб бути правильним поданням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91344" y="5826326"/>
            <a:ext cx="12000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1800" dirty="0"/>
              <a:t>Здатність працювати </a:t>
            </a:r>
            <a:r>
              <a:rPr lang="uk-UA" sz="1800" b="1" dirty="0">
                <a:solidFill>
                  <a:srgbClr val="0000CC"/>
                </a:solidFill>
              </a:rPr>
              <a:t>з процедурами як з об'єктами </a:t>
            </a:r>
            <a:r>
              <a:rPr lang="uk-UA" sz="1800" dirty="0"/>
              <a:t>автоматично надає  можливість представляти складені дані.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524000" y="3"/>
            <a:ext cx="914399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uk-UA" sz="36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Абстракція даних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341182" y="5191878"/>
            <a:ext cx="6940934" cy="400110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uk-UA" sz="2000" dirty="0"/>
              <a:t> </a:t>
            </a:r>
            <a:r>
              <a:rPr lang="uk-UA" sz="2000" dirty="0">
                <a:solidFill>
                  <a:srgbClr val="0000CC"/>
                </a:solidFill>
              </a:rPr>
              <a:t>z</a:t>
            </a:r>
            <a:r>
              <a:rPr lang="uk-UA" sz="2000" dirty="0"/>
              <a:t> </a:t>
            </a:r>
            <a:r>
              <a:rPr lang="uk-UA" sz="2000" dirty="0">
                <a:solidFill>
                  <a:srgbClr val="0000CC"/>
                </a:solidFill>
              </a:rPr>
              <a:t>є (</a:t>
            </a:r>
            <a:r>
              <a:rPr lang="uk-UA" sz="2000" dirty="0" err="1">
                <a:solidFill>
                  <a:srgbClr val="0000CC"/>
                </a:solidFill>
              </a:rPr>
              <a:t>cons</a:t>
            </a:r>
            <a:r>
              <a:rPr lang="uk-UA" sz="2000" dirty="0">
                <a:solidFill>
                  <a:srgbClr val="0000CC"/>
                </a:solidFill>
              </a:rPr>
              <a:t> x y), </a:t>
            </a:r>
            <a:r>
              <a:rPr lang="uk-UA" sz="2000" dirty="0"/>
              <a:t>то </a:t>
            </a:r>
            <a:r>
              <a:rPr lang="uk-UA" sz="2000" dirty="0">
                <a:solidFill>
                  <a:srgbClr val="0000CC"/>
                </a:solidFill>
              </a:rPr>
              <a:t>(</a:t>
            </a:r>
            <a:r>
              <a:rPr lang="en-US" sz="2000" dirty="0">
                <a:solidFill>
                  <a:srgbClr val="0000CC"/>
                </a:solidFill>
              </a:rPr>
              <a:t>car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en-US" sz="2000" dirty="0">
                <a:solidFill>
                  <a:srgbClr val="0000CC"/>
                </a:solidFill>
              </a:rPr>
              <a:t>z)</a:t>
            </a:r>
            <a:r>
              <a:rPr lang="uk-UA" sz="2000" dirty="0">
                <a:solidFill>
                  <a:srgbClr val="0000CC"/>
                </a:solidFill>
              </a:rPr>
              <a:t> є x, </a:t>
            </a:r>
            <a:r>
              <a:rPr lang="uk-UA" sz="2000" dirty="0"/>
              <a:t>а</a:t>
            </a:r>
            <a:r>
              <a:rPr lang="uk-UA" sz="2000" dirty="0">
                <a:solidFill>
                  <a:srgbClr val="0000CC"/>
                </a:solidFill>
              </a:rPr>
              <a:t> (</a:t>
            </a:r>
            <a:r>
              <a:rPr lang="uk-UA" sz="2000" dirty="0" err="1">
                <a:solidFill>
                  <a:srgbClr val="0000CC"/>
                </a:solidFill>
              </a:rPr>
              <a:t>cdr</a:t>
            </a:r>
            <a:r>
              <a:rPr lang="uk-UA" sz="2000" dirty="0">
                <a:solidFill>
                  <a:srgbClr val="0000CC"/>
                </a:solidFill>
              </a:rPr>
              <a:t> z) є y.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14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917089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1454638"/>
            <a:ext cx="2438400" cy="128472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35560" y="948436"/>
            <a:ext cx="8208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/>
              <a:t>Подання пари </a:t>
            </a:r>
            <a:r>
              <a:rPr lang="it-IT" sz="2000" dirty="0">
                <a:solidFill>
                  <a:srgbClr val="0000CC"/>
                </a:solidFill>
              </a:rPr>
              <a:t>(cons 1 2)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у вигляді  стрілочної діаграми означає: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79376" y="2859087"/>
            <a:ext cx="1116124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uk-UA" sz="2000" dirty="0"/>
              <a:t>Кожен об'єкт зображується у вигляді стрілки (</a:t>
            </a:r>
            <a:r>
              <a:rPr lang="uk-UA" sz="2000" dirty="0" err="1"/>
              <a:t>pointer</a:t>
            </a:r>
            <a:r>
              <a:rPr lang="uk-UA" sz="2000" dirty="0"/>
              <a:t>), що вказує на якусь комірку. 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uk-UA" sz="2000" dirty="0"/>
              <a:t>Комірка, що зображає елементарний об'єкт, містить уявлення цього об'єкта. Наприклад, комірка, відповідна числу, містить числову константу.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uk-UA" sz="2000" dirty="0"/>
              <a:t>Зображення пари складається з двох комірок,  ліва з них містить покажчик на </a:t>
            </a:r>
            <a:r>
              <a:rPr lang="uk-UA" sz="2000" b="1" dirty="0" err="1">
                <a:solidFill>
                  <a:srgbClr val="0000CC"/>
                </a:solidFill>
              </a:rPr>
              <a:t>car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цієї пари, а права - її </a:t>
            </a:r>
            <a:r>
              <a:rPr lang="uk-UA" sz="2000" b="1" dirty="0" err="1">
                <a:solidFill>
                  <a:srgbClr val="0000CC"/>
                </a:solidFill>
              </a:rPr>
              <a:t>cdr</a:t>
            </a:r>
            <a:r>
              <a:rPr lang="uk-UA" sz="2000" dirty="0"/>
              <a:t>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524000" y="3"/>
            <a:ext cx="914399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sz="3600" b="1" dirty="0">
                <a:solidFill>
                  <a:schemeClr val="bg1"/>
                </a:solidFill>
              </a:rPr>
              <a:t>Ієрархічні дані і властивість замикання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15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91445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1343" y="814551"/>
            <a:ext cx="11809311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uk-UA" sz="2000" dirty="0"/>
              <a:t>Можливість створювати пари, елементи яких самі є парами, визначає </a:t>
            </a:r>
            <a:r>
              <a:rPr lang="uk-UA" sz="2000" b="1" dirty="0" err="1"/>
              <a:t>спискову</a:t>
            </a:r>
            <a:r>
              <a:rPr lang="uk-UA" sz="2000" b="1" dirty="0"/>
              <a:t> структуру </a:t>
            </a:r>
            <a:r>
              <a:rPr lang="uk-UA" sz="2000" dirty="0"/>
              <a:t>як засіб представлення даних.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uk-UA" sz="2000" dirty="0"/>
              <a:t>Ця можливість називається </a:t>
            </a:r>
            <a:r>
              <a:rPr lang="uk-UA" sz="2000" b="1" dirty="0">
                <a:solidFill>
                  <a:srgbClr val="C00000"/>
                </a:solidFill>
              </a:rPr>
              <a:t>властивістю замикання </a:t>
            </a:r>
            <a:r>
              <a:rPr lang="uk-UA" sz="2000" dirty="0">
                <a:solidFill>
                  <a:srgbClr val="C00000"/>
                </a:solidFill>
              </a:rPr>
              <a:t>(</a:t>
            </a:r>
            <a:r>
              <a:rPr lang="uk-UA" sz="2000" dirty="0" err="1">
                <a:solidFill>
                  <a:srgbClr val="C00000"/>
                </a:solidFill>
              </a:rPr>
              <a:t>closure</a:t>
            </a:r>
            <a:r>
              <a:rPr lang="uk-UA" sz="2000" dirty="0">
                <a:solidFill>
                  <a:srgbClr val="C00000"/>
                </a:solidFill>
              </a:rPr>
              <a:t> </a:t>
            </a:r>
            <a:r>
              <a:rPr lang="uk-UA" sz="2000" dirty="0" err="1">
                <a:solidFill>
                  <a:srgbClr val="C00000"/>
                </a:solidFill>
              </a:rPr>
              <a:t>property</a:t>
            </a:r>
            <a:r>
              <a:rPr lang="uk-UA" sz="2000" dirty="0">
                <a:solidFill>
                  <a:srgbClr val="C00000"/>
                </a:solidFill>
              </a:rPr>
              <a:t>) </a:t>
            </a:r>
            <a:r>
              <a:rPr lang="uk-UA" sz="2000" dirty="0"/>
              <a:t>для </a:t>
            </a:r>
            <a:r>
              <a:rPr lang="uk-UA" sz="2000" b="1" dirty="0" err="1">
                <a:solidFill>
                  <a:srgbClr val="0000CC"/>
                </a:solidFill>
              </a:rPr>
              <a:t>cons</a:t>
            </a:r>
            <a:r>
              <a:rPr lang="uk-UA" sz="2000" dirty="0"/>
              <a:t>.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uk-UA" sz="2000" dirty="0"/>
              <a:t>У загальному випадку, операція </a:t>
            </a:r>
            <a:r>
              <a:rPr lang="uk-UA" sz="2000" b="1" dirty="0"/>
              <a:t>комбінування об'єктів </a:t>
            </a:r>
            <a:r>
              <a:rPr lang="uk-UA" sz="2000" dirty="0"/>
              <a:t>даних має </a:t>
            </a:r>
            <a:r>
              <a:rPr lang="uk-UA" sz="2000" b="1" dirty="0">
                <a:solidFill>
                  <a:srgbClr val="C00000"/>
                </a:solidFill>
              </a:rPr>
              <a:t>властивість </a:t>
            </a:r>
            <a:r>
              <a:rPr lang="uk-UA" sz="2000" dirty="0">
                <a:solidFill>
                  <a:srgbClr val="C00000"/>
                </a:solidFill>
              </a:rPr>
              <a:t>замикання в тому випадку, якщо результати з'єднання об'єктів за допомогою цієї операції самі можуть з'єднуватися цієї </a:t>
            </a:r>
            <a:r>
              <a:rPr lang="uk-UA" sz="2000" dirty="0" smtClean="0">
                <a:solidFill>
                  <a:srgbClr val="C00000"/>
                </a:solidFill>
              </a:rPr>
              <a:t>самою операцією</a:t>
            </a:r>
            <a:r>
              <a:rPr lang="uk-UA" sz="2000" dirty="0">
                <a:solidFill>
                  <a:srgbClr val="C00000"/>
                </a:solidFill>
              </a:rPr>
              <a:t>.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uk-UA" sz="2000" dirty="0">
                <a:solidFill>
                  <a:srgbClr val="C00000"/>
                </a:solidFill>
              </a:rPr>
              <a:t>Замикання</a:t>
            </a:r>
            <a:r>
              <a:rPr lang="uk-UA" sz="2000" dirty="0"/>
              <a:t> дозволяє будувати </a:t>
            </a:r>
            <a:r>
              <a:rPr lang="uk-UA" sz="2000" b="1" dirty="0"/>
              <a:t>ієрархічні структури</a:t>
            </a:r>
            <a:r>
              <a:rPr lang="uk-UA" sz="2000" dirty="0"/>
              <a:t>, тобто структури, які складені з частин, які самі складені з частин, і так далі.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68146"/>
            <a:ext cx="9756576" cy="270936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524000" y="3"/>
            <a:ext cx="914399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sz="3600" b="1" dirty="0">
                <a:solidFill>
                  <a:schemeClr val="bg1"/>
                </a:solidFill>
              </a:rPr>
              <a:t>Ієрархічні дані і властивість замикання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16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75052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47728" y="4869160"/>
            <a:ext cx="2279821" cy="1323439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(cons 1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</a:t>
            </a:r>
            <a:r>
              <a:rPr lang="en-US" sz="2000" dirty="0">
                <a:solidFill>
                  <a:srgbClr val="0000CC"/>
                </a:solidFill>
              </a:rPr>
              <a:t>(cons 2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</a:t>
            </a:r>
            <a:r>
              <a:rPr lang="en-US" sz="2000" dirty="0">
                <a:solidFill>
                  <a:srgbClr val="0000CC"/>
                </a:solidFill>
              </a:rPr>
              <a:t>(cons 3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</a:t>
            </a:r>
            <a:r>
              <a:rPr lang="en-US" sz="2000" dirty="0">
                <a:solidFill>
                  <a:srgbClr val="0000CC"/>
                </a:solidFill>
              </a:rPr>
              <a:t>(cons 4 ))))</a:t>
            </a:r>
            <a:endParaRPr lang="uk-UA" sz="2000" dirty="0">
              <a:solidFill>
                <a:srgbClr val="0000CC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360" y="889844"/>
            <a:ext cx="115932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/>
              <a:t>Одна з корисних структур, які можна побудувати за допомогою пар - </a:t>
            </a:r>
            <a:r>
              <a:rPr lang="uk-UA" sz="2000" b="1" dirty="0"/>
              <a:t>це </a:t>
            </a:r>
            <a:r>
              <a:rPr lang="uk-UA" sz="2000" b="1" dirty="0">
                <a:solidFill>
                  <a:srgbClr val="C00000"/>
                </a:solidFill>
              </a:rPr>
              <a:t>послідовність (</a:t>
            </a:r>
            <a:r>
              <a:rPr lang="uk-UA" sz="2000" b="1" dirty="0" err="1">
                <a:solidFill>
                  <a:srgbClr val="C00000"/>
                </a:solidFill>
              </a:rPr>
              <a:t>sequence</a:t>
            </a:r>
            <a:r>
              <a:rPr lang="uk-UA" sz="2000" b="1" dirty="0"/>
              <a:t>), </a:t>
            </a:r>
            <a:r>
              <a:rPr lang="uk-UA" sz="2000" dirty="0"/>
              <a:t>тобто впорядкована сукупність об'єктів даних.</a:t>
            </a:r>
          </a:p>
          <a:p>
            <a:r>
              <a:rPr lang="uk-UA" sz="2000" dirty="0"/>
              <a:t>Послідовність представлена ​​як </a:t>
            </a:r>
            <a:r>
              <a:rPr lang="uk-UA" sz="2000" b="1" dirty="0"/>
              <a:t>ланцюжок пар:</a:t>
            </a:r>
            <a:r>
              <a:rPr lang="uk-UA" sz="20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uk-UA" sz="2000" dirty="0"/>
              <a:t>У кожній парі </a:t>
            </a:r>
            <a:r>
              <a:rPr lang="uk-UA" sz="2000" b="1" dirty="0" err="1">
                <a:solidFill>
                  <a:srgbClr val="0000CC"/>
                </a:solidFill>
              </a:rPr>
              <a:t>car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- це відповідний член ланцюжка, 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uk-UA" sz="2000" dirty="0"/>
              <a:t>У кожній парі </a:t>
            </a:r>
            <a:r>
              <a:rPr lang="uk-UA" sz="2000" b="1" dirty="0" err="1">
                <a:solidFill>
                  <a:srgbClr val="0000CC"/>
                </a:solidFill>
              </a:rPr>
              <a:t>cdr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- наступна пара ланцюжка. 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uk-UA" sz="2000" b="1" dirty="0" err="1">
                <a:solidFill>
                  <a:srgbClr val="0000CC"/>
                </a:solidFill>
              </a:rPr>
              <a:t>сdr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останньої пари вказує на особливе значення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00CC"/>
                </a:solidFill>
              </a:rPr>
              <a:t>nil</a:t>
            </a:r>
            <a:r>
              <a:rPr lang="uk-UA" sz="2000" dirty="0"/>
              <a:t>, яке не є парою.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24001" y="6628"/>
            <a:ext cx="914399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sz="3600" b="1" dirty="0">
                <a:solidFill>
                  <a:schemeClr val="bg1"/>
                </a:solidFill>
              </a:rPr>
              <a:t>Подання послідовностей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2927648" y="3128259"/>
            <a:ext cx="4668050" cy="1348320"/>
            <a:chOff x="2136977" y="3127280"/>
            <a:chExt cx="4668050" cy="1348320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6977" y="3127280"/>
              <a:ext cx="4376351" cy="1348320"/>
            </a:xfrm>
            <a:prstGeom prst="rect">
              <a:avLst/>
            </a:prstGeom>
          </p:spPr>
        </p:pic>
        <p:cxnSp>
          <p:nvCxnSpPr>
            <p:cNvPr id="8" name="Прямая со стрелкой 7"/>
            <p:cNvCxnSpPr/>
            <p:nvPr/>
          </p:nvCxnSpPr>
          <p:spPr>
            <a:xfrm flipH="1" flipV="1">
              <a:off x="6172517" y="3407095"/>
              <a:ext cx="206146" cy="822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Прямоугольник 8"/>
            <p:cNvSpPr/>
            <p:nvPr/>
          </p:nvSpPr>
          <p:spPr>
            <a:xfrm>
              <a:off x="6356294" y="3966000"/>
              <a:ext cx="4487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CC"/>
                  </a:solidFill>
                </a:rPr>
                <a:t>nil</a:t>
              </a:r>
              <a:endParaRPr lang="ru-RU" sz="2000" dirty="0"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17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0797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07368" y="938106"/>
            <a:ext cx="115212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uk-UA" sz="2000" dirty="0"/>
              <a:t>Послідовність пар, породжувана вкладеними </a:t>
            </a:r>
            <a:r>
              <a:rPr lang="uk-UA" sz="2000" b="1" dirty="0" err="1">
                <a:solidFill>
                  <a:srgbClr val="0000CC"/>
                </a:solidFill>
              </a:rPr>
              <a:t>cons</a:t>
            </a:r>
            <a:r>
              <a:rPr lang="uk-UA" sz="2000" dirty="0"/>
              <a:t>, називається </a:t>
            </a:r>
            <a:r>
              <a:rPr lang="uk-UA" sz="2000" b="1" dirty="0">
                <a:solidFill>
                  <a:srgbClr val="C00000"/>
                </a:solidFill>
              </a:rPr>
              <a:t>списком</a:t>
            </a:r>
            <a:r>
              <a:rPr lang="uk-UA" sz="2000" dirty="0">
                <a:solidFill>
                  <a:srgbClr val="C00000"/>
                </a:solidFill>
              </a:rPr>
              <a:t> </a:t>
            </a:r>
            <a:r>
              <a:rPr lang="uk-UA" sz="2000" dirty="0"/>
              <a:t>(</a:t>
            </a:r>
            <a:r>
              <a:rPr lang="uk-UA" sz="2000" dirty="0" err="1"/>
              <a:t>list</a:t>
            </a:r>
            <a:r>
              <a:rPr lang="uk-UA" sz="2000" dirty="0"/>
              <a:t>).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uk-UA" sz="2000" dirty="0"/>
              <a:t>У </a:t>
            </a:r>
            <a:r>
              <a:rPr lang="uk-UA" sz="2000" dirty="0" err="1"/>
              <a:t>Scheme</a:t>
            </a:r>
            <a:r>
              <a:rPr lang="uk-UA" sz="2000" dirty="0"/>
              <a:t> є примітив </a:t>
            </a:r>
            <a:r>
              <a:rPr lang="uk-UA" sz="2000" dirty="0" err="1">
                <a:solidFill>
                  <a:srgbClr val="0000CC"/>
                </a:solidFill>
              </a:rPr>
              <a:t>list</a:t>
            </a:r>
            <a:r>
              <a:rPr lang="uk-UA" sz="2000" dirty="0">
                <a:solidFill>
                  <a:srgbClr val="0000CC"/>
                </a:solidFill>
              </a:rPr>
              <a:t>, </a:t>
            </a:r>
            <a:r>
              <a:rPr lang="uk-UA" sz="2000" dirty="0"/>
              <a:t>який допомагає будувати списки.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uk-UA" sz="2000" dirty="0"/>
              <a:t>Вищевказану послідовність можна було б отримати за допомогою виразу </a:t>
            </a:r>
            <a:r>
              <a:rPr lang="uk-UA" sz="2000" dirty="0">
                <a:solidFill>
                  <a:srgbClr val="0000CC"/>
                </a:solidFill>
              </a:rPr>
              <a:t>(</a:t>
            </a:r>
            <a:r>
              <a:rPr lang="en-US" sz="2000" dirty="0">
                <a:solidFill>
                  <a:srgbClr val="0000CC"/>
                </a:solidFill>
              </a:rPr>
              <a:t>l</a:t>
            </a:r>
            <a:r>
              <a:rPr lang="uk-UA" sz="2000" dirty="0" err="1">
                <a:solidFill>
                  <a:srgbClr val="0000CC"/>
                </a:solidFill>
              </a:rPr>
              <a:t>ist</a:t>
            </a:r>
            <a:r>
              <a:rPr lang="uk-UA" sz="2000" dirty="0">
                <a:solidFill>
                  <a:srgbClr val="0000CC"/>
                </a:solidFill>
              </a:rPr>
              <a:t> 1 2 3 4)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55440" y="1998125"/>
            <a:ext cx="8888400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uk-UA" sz="2000" dirty="0"/>
              <a:t>В загальному випадку вираз</a:t>
            </a:r>
          </a:p>
          <a:p>
            <a:pPr algn="ctr"/>
            <a:r>
              <a:rPr lang="en-US" sz="2000" dirty="0">
                <a:solidFill>
                  <a:srgbClr val="0000CC"/>
                </a:solidFill>
              </a:rPr>
              <a:t>(list &lt;</a:t>
            </a:r>
            <a:r>
              <a:rPr lang="en-US" sz="2000" i="1" dirty="0">
                <a:solidFill>
                  <a:srgbClr val="0000CC"/>
                </a:solidFill>
              </a:rPr>
              <a:t>a1&gt; </a:t>
            </a:r>
            <a:r>
              <a:rPr lang="en-US" sz="2000" dirty="0">
                <a:solidFill>
                  <a:srgbClr val="0000CC"/>
                </a:solidFill>
              </a:rPr>
              <a:t> &lt;</a:t>
            </a:r>
            <a:r>
              <a:rPr lang="en-US" sz="2000" i="1" dirty="0">
                <a:solidFill>
                  <a:srgbClr val="0000CC"/>
                </a:solidFill>
              </a:rPr>
              <a:t>a2&gt;</a:t>
            </a:r>
            <a:r>
              <a:rPr lang="en-US" sz="2000" dirty="0">
                <a:solidFill>
                  <a:srgbClr val="0000CC"/>
                </a:solidFill>
              </a:rPr>
              <a:t> ... &lt;</a:t>
            </a:r>
            <a:r>
              <a:rPr lang="en-US" sz="2000" i="1" dirty="0">
                <a:solidFill>
                  <a:srgbClr val="0000CC"/>
                </a:solidFill>
              </a:rPr>
              <a:t>an</a:t>
            </a:r>
            <a:r>
              <a:rPr lang="en-US" sz="2000" dirty="0">
                <a:solidFill>
                  <a:srgbClr val="0000CC"/>
                </a:solidFill>
              </a:rPr>
              <a:t>&gt;)</a:t>
            </a:r>
          </a:p>
          <a:p>
            <a:r>
              <a:rPr lang="uk-UA" sz="2000" dirty="0"/>
              <a:t>еквівалентний виразу</a:t>
            </a:r>
          </a:p>
          <a:p>
            <a:pPr algn="ctr"/>
            <a:r>
              <a:rPr lang="it-IT" sz="2000" dirty="0">
                <a:solidFill>
                  <a:srgbClr val="0000CC"/>
                </a:solidFill>
              </a:rPr>
              <a:t>(cons &lt;</a:t>
            </a:r>
            <a:r>
              <a:rPr lang="it-IT" sz="2000" i="1" dirty="0">
                <a:solidFill>
                  <a:srgbClr val="0000CC"/>
                </a:solidFill>
              </a:rPr>
              <a:t>a1</a:t>
            </a:r>
            <a:r>
              <a:rPr lang="it-IT" sz="2000" dirty="0">
                <a:solidFill>
                  <a:srgbClr val="0000CC"/>
                </a:solidFill>
              </a:rPr>
              <a:t>&gt; (cons &lt;</a:t>
            </a:r>
            <a:r>
              <a:rPr lang="it-IT" sz="2000" i="1" dirty="0">
                <a:solidFill>
                  <a:srgbClr val="0000CC"/>
                </a:solidFill>
              </a:rPr>
              <a:t>a2</a:t>
            </a:r>
            <a:r>
              <a:rPr lang="it-IT" sz="2000" dirty="0">
                <a:solidFill>
                  <a:srgbClr val="0000CC"/>
                </a:solidFill>
              </a:rPr>
              <a:t>&gt; (cons ... (cons &lt;</a:t>
            </a:r>
            <a:r>
              <a:rPr lang="it-IT" sz="2000" i="1" dirty="0">
                <a:solidFill>
                  <a:srgbClr val="0000CC"/>
                </a:solidFill>
              </a:rPr>
              <a:t>an&gt;</a:t>
            </a:r>
            <a:r>
              <a:rPr lang="it-IT" sz="2000" dirty="0">
                <a:solidFill>
                  <a:srgbClr val="0000CC"/>
                </a:solidFill>
              </a:rPr>
              <a:t> nil) ... )))</a:t>
            </a:r>
            <a:endParaRPr lang="uk-UA" sz="2000" dirty="0">
              <a:solidFill>
                <a:srgbClr val="0000CC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07368" y="3645024"/>
            <a:ext cx="4467906" cy="1323439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(define one-through-four (list 1 2 3 4))</a:t>
            </a:r>
          </a:p>
          <a:p>
            <a:endParaRPr lang="uk-UA" sz="2000" dirty="0">
              <a:solidFill>
                <a:srgbClr val="0000CC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one-through-four</a:t>
            </a:r>
            <a:r>
              <a:rPr lang="uk-UA" sz="2000" dirty="0">
                <a:solidFill>
                  <a:srgbClr val="C00000"/>
                </a:solidFill>
              </a:rPr>
              <a:t>     </a:t>
            </a:r>
            <a:r>
              <a:rPr lang="uk-UA" sz="1800" dirty="0">
                <a:solidFill>
                  <a:srgbClr val="006600"/>
                </a:solidFill>
              </a:rPr>
              <a:t>; виклик форми</a:t>
            </a:r>
            <a:endParaRPr lang="en-US" sz="1800" dirty="0">
              <a:solidFill>
                <a:srgbClr val="006600"/>
              </a:solidFill>
            </a:endParaRPr>
          </a:p>
          <a:p>
            <a:r>
              <a:rPr lang="uk-UA" sz="2000" i="1" dirty="0">
                <a:solidFill>
                  <a:srgbClr val="C00000"/>
                </a:solidFill>
              </a:rPr>
              <a:t>(1 2 3 4)</a:t>
            </a:r>
            <a:endParaRPr lang="uk-UA" sz="20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352" y="5291923"/>
            <a:ext cx="57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/>
              <a:t>Тут </a:t>
            </a:r>
            <a:r>
              <a:rPr lang="da-DK" sz="2000" dirty="0">
                <a:solidFill>
                  <a:srgbClr val="0000CC"/>
                </a:solidFill>
              </a:rPr>
              <a:t>(list 1 2 3 4)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-  вираз, </a:t>
            </a:r>
          </a:p>
          <a:p>
            <a:r>
              <a:rPr lang="uk-UA" sz="2000" dirty="0">
                <a:solidFill>
                  <a:srgbClr val="FF0000"/>
                </a:solidFill>
              </a:rPr>
              <a:t>(1 2 3 4) </a:t>
            </a:r>
            <a:r>
              <a:rPr lang="uk-UA" sz="2000" dirty="0"/>
              <a:t>- результат обчислення цього виразу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524001" y="6628"/>
            <a:ext cx="914399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sz="3600" b="1" dirty="0">
                <a:solidFill>
                  <a:schemeClr val="bg1"/>
                </a:solidFill>
              </a:rPr>
              <a:t>Подання послідовностей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18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3522876"/>
            <a:ext cx="5061625" cy="289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77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35360" y="948832"/>
            <a:ext cx="115932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C00000"/>
                </a:solidFill>
              </a:rPr>
              <a:t>Процедура </a:t>
            </a:r>
            <a:r>
              <a:rPr lang="uk-UA" sz="2000" b="1" dirty="0" err="1">
                <a:solidFill>
                  <a:srgbClr val="0000CC"/>
                </a:solidFill>
              </a:rPr>
              <a:t>car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>
                <a:solidFill>
                  <a:srgbClr val="C00000"/>
                </a:solidFill>
              </a:rPr>
              <a:t>вибирає перший елемент зі списку, а </a:t>
            </a:r>
            <a:r>
              <a:rPr lang="en-US" sz="2000" b="1" dirty="0" err="1">
                <a:solidFill>
                  <a:srgbClr val="0000CC"/>
                </a:solidFill>
              </a:rPr>
              <a:t>cdr</a:t>
            </a:r>
            <a:r>
              <a:rPr lang="en-US" sz="2000" dirty="0">
                <a:solidFill>
                  <a:srgbClr val="0000CC"/>
                </a:solidFill>
              </a:rPr>
              <a:t> 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>
                <a:solidFill>
                  <a:srgbClr val="C00000"/>
                </a:solidFill>
              </a:rPr>
              <a:t>повертає підсписок, що складається з усіх елементів, крім першого.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295232" y="3054062"/>
            <a:ext cx="4067944" cy="3170099"/>
          </a:xfrm>
          <a:prstGeom prst="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(car one-through-four)</a:t>
            </a:r>
          </a:p>
          <a:p>
            <a:r>
              <a:rPr lang="uk-UA" sz="2000" i="1" dirty="0">
                <a:solidFill>
                  <a:srgbClr val="FF0000"/>
                </a:solidFill>
              </a:rPr>
              <a:t>1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</a:t>
            </a:r>
            <a:r>
              <a:rPr lang="en-US" sz="2000" dirty="0" err="1">
                <a:solidFill>
                  <a:srgbClr val="0000CC"/>
                </a:solidFill>
              </a:rPr>
              <a:t>cdr</a:t>
            </a:r>
            <a:r>
              <a:rPr lang="en-US" sz="2000" dirty="0">
                <a:solidFill>
                  <a:srgbClr val="0000CC"/>
                </a:solidFill>
              </a:rPr>
              <a:t> one-through-four)</a:t>
            </a:r>
          </a:p>
          <a:p>
            <a:r>
              <a:rPr lang="uk-UA" sz="2000" i="1" dirty="0">
                <a:solidFill>
                  <a:srgbClr val="FF0000"/>
                </a:solidFill>
              </a:rPr>
              <a:t>(2 3 4)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(car (</a:t>
            </a:r>
            <a:r>
              <a:rPr lang="en-US" sz="2000" dirty="0" err="1">
                <a:solidFill>
                  <a:srgbClr val="0000CC"/>
                </a:solidFill>
              </a:rPr>
              <a:t>cdr</a:t>
            </a:r>
            <a:r>
              <a:rPr lang="en-US" sz="2000" dirty="0">
                <a:solidFill>
                  <a:srgbClr val="0000CC"/>
                </a:solidFill>
              </a:rPr>
              <a:t> one-through-four))</a:t>
            </a:r>
          </a:p>
          <a:p>
            <a:r>
              <a:rPr lang="uk-UA" sz="2000" i="1" dirty="0">
                <a:solidFill>
                  <a:srgbClr val="FF0000"/>
                </a:solidFill>
              </a:rPr>
              <a:t>2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(cons 10 one-through-four)</a:t>
            </a:r>
          </a:p>
          <a:p>
            <a:r>
              <a:rPr lang="uk-UA" sz="2000" i="1" dirty="0">
                <a:solidFill>
                  <a:srgbClr val="FF0000"/>
                </a:solidFill>
              </a:rPr>
              <a:t>(10 1 2 3 4)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(cons 5 one-through-four)</a:t>
            </a:r>
          </a:p>
          <a:p>
            <a:r>
              <a:rPr lang="uk-UA" sz="2000" i="1" dirty="0">
                <a:solidFill>
                  <a:srgbClr val="FF0000"/>
                </a:solidFill>
              </a:rPr>
              <a:t>(5 1 2 3 4)</a:t>
            </a:r>
            <a:endParaRPr lang="uk-UA" sz="2000" dirty="0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867232" y="3791745"/>
            <a:ext cx="57013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/>
              <a:t>Значення </a:t>
            </a:r>
            <a:r>
              <a:rPr lang="uk-UA" sz="2000" b="1" dirty="0" err="1">
                <a:solidFill>
                  <a:srgbClr val="0000CC"/>
                </a:solidFill>
              </a:rPr>
              <a:t>nil</a:t>
            </a:r>
            <a:r>
              <a:rPr lang="uk-UA" sz="2000" dirty="0"/>
              <a:t>, яким завершується ланцюжок пар, можна розглядати як послідовність без елементів, тобто порожній список (</a:t>
            </a:r>
            <a:r>
              <a:rPr lang="uk-UA" sz="2000" dirty="0" err="1">
                <a:solidFill>
                  <a:srgbClr val="FF0000"/>
                </a:solidFill>
              </a:rPr>
              <a:t>empty</a:t>
            </a:r>
            <a:r>
              <a:rPr lang="uk-UA" sz="2000" dirty="0">
                <a:solidFill>
                  <a:srgbClr val="FF0000"/>
                </a:solidFill>
              </a:rPr>
              <a:t> </a:t>
            </a:r>
            <a:r>
              <a:rPr lang="uk-UA" sz="2000" dirty="0" err="1">
                <a:solidFill>
                  <a:srgbClr val="FF0000"/>
                </a:solidFill>
              </a:rPr>
              <a:t>list</a:t>
            </a:r>
            <a:r>
              <a:rPr lang="uk-UA" sz="2000" dirty="0"/>
              <a:t>).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524001" y="6625"/>
            <a:ext cx="9143998" cy="553998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sz="3000" b="1" dirty="0">
                <a:solidFill>
                  <a:schemeClr val="bg1"/>
                </a:solidFill>
              </a:rPr>
              <a:t>Подання послідовностей. Конструктор списку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91344" y="1647495"/>
            <a:ext cx="117373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/>
              <a:t>Вкладені застосування </a:t>
            </a:r>
            <a:r>
              <a:rPr lang="uk-UA" sz="2000" dirty="0" err="1">
                <a:solidFill>
                  <a:srgbClr val="0000CC"/>
                </a:solidFill>
              </a:rPr>
              <a:t>car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і </a:t>
            </a:r>
            <a:r>
              <a:rPr lang="uk-UA" sz="2000" dirty="0" err="1">
                <a:solidFill>
                  <a:srgbClr val="0000CC"/>
                </a:solidFill>
              </a:rPr>
              <a:t>cdr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можуть вибрати другий, третій і наступні елементи списку.</a:t>
            </a:r>
          </a:p>
          <a:p>
            <a:r>
              <a:rPr lang="uk-UA" sz="2000" dirty="0"/>
              <a:t>Конструктор </a:t>
            </a:r>
            <a:r>
              <a:rPr lang="uk-UA" sz="2000" dirty="0" err="1">
                <a:solidFill>
                  <a:srgbClr val="0000CC"/>
                </a:solidFill>
              </a:rPr>
              <a:t>cons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породжує список, подібний вихідному, але з додатковим елементом на початку.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295232" y="2538314"/>
            <a:ext cx="4572000" cy="400110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(define one-through-four (list 1 2 3 4))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19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288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703512" y="733153"/>
            <a:ext cx="8936916" cy="424731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Лекція</a:t>
            </a:r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endParaRPr lang="ru-RU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uk-UA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Введення в абстракцію </a:t>
            </a:r>
            <a:r>
              <a:rPr lang="uk-UA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даних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uk-UA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Списки та дерева </a:t>
            </a:r>
          </a:p>
          <a:p>
            <a:pPr algn="ctr"/>
            <a:r>
              <a:rPr lang="uk-UA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(діалект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Scheme</a:t>
            </a:r>
            <a:r>
              <a:rPr lang="uk-UA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</a:t>
            </a:r>
            <a:endParaRPr lang="ru-RU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1464" y="3861048"/>
            <a:ext cx="1445236" cy="144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91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524001" y="6628"/>
            <a:ext cx="914399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sz="3600" b="1" dirty="0">
                <a:solidFill>
                  <a:schemeClr val="bg1"/>
                </a:solidFill>
              </a:rPr>
              <a:t>Подання послідовностей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91344" y="1124744"/>
            <a:ext cx="6048672" cy="32470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1800" dirty="0" err="1"/>
              <a:t>Об'єкти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представляти</a:t>
            </a:r>
            <a:r>
              <a:rPr lang="ru-RU" sz="1800" dirty="0"/>
              <a:t> у </a:t>
            </a:r>
            <a:r>
              <a:rPr lang="ru-RU" sz="1800" dirty="0" err="1"/>
              <a:t>вигляді</a:t>
            </a:r>
            <a:r>
              <a:rPr lang="ru-RU" sz="1800" dirty="0"/>
              <a:t> </a:t>
            </a:r>
            <a:r>
              <a:rPr lang="ru-RU" sz="1800" dirty="0" err="1"/>
              <a:t>покажчика</a:t>
            </a:r>
            <a:r>
              <a:rPr lang="ru-RU" sz="1800" dirty="0"/>
              <a:t> на </a:t>
            </a:r>
            <a:r>
              <a:rPr lang="ru-RU" sz="1800" dirty="0" err="1"/>
              <a:t>деякий</a:t>
            </a:r>
            <a:r>
              <a:rPr lang="ru-RU" sz="1800" dirty="0"/>
              <a:t> бокс. </a:t>
            </a:r>
            <a:endParaRPr lang="ru-RU" sz="1800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1800" dirty="0"/>
              <a:t>Бокс простого </a:t>
            </a:r>
            <a:r>
              <a:rPr lang="ru-RU" sz="1800" dirty="0" err="1"/>
              <a:t>об'єкта</a:t>
            </a:r>
            <a:r>
              <a:rPr lang="ru-RU" sz="1800" dirty="0"/>
              <a:t> </a:t>
            </a:r>
            <a:r>
              <a:rPr lang="ru-RU" sz="1800" dirty="0" err="1"/>
              <a:t>містить</a:t>
            </a:r>
            <a:r>
              <a:rPr lang="ru-RU" sz="1800" dirty="0"/>
              <a:t> </a:t>
            </a:r>
            <a:r>
              <a:rPr lang="ru-RU" sz="1800" dirty="0" err="1"/>
              <a:t>текстове</a:t>
            </a:r>
            <a:r>
              <a:rPr lang="ru-RU" sz="1800" dirty="0"/>
              <a:t> </a:t>
            </a:r>
            <a:r>
              <a:rPr lang="ru-RU" sz="1800" dirty="0" err="1"/>
              <a:t>представлення</a:t>
            </a:r>
            <a:r>
              <a:rPr lang="ru-RU" sz="1800" dirty="0"/>
              <a:t> </a:t>
            </a:r>
            <a:r>
              <a:rPr lang="ru-RU" sz="1800" dirty="0" err="1"/>
              <a:t>цього</a:t>
            </a:r>
            <a:r>
              <a:rPr lang="ru-RU" sz="1800" dirty="0"/>
              <a:t> </a:t>
            </a:r>
            <a:r>
              <a:rPr lang="ru-RU" sz="1800" dirty="0" err="1"/>
              <a:t>об'єкта</a:t>
            </a:r>
            <a:r>
              <a:rPr lang="ru-RU" sz="1800" dirty="0"/>
              <a:t>. </a:t>
            </a:r>
            <a:endParaRPr lang="ru-RU" sz="1800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1800" dirty="0"/>
              <a:t>Бокс для </a:t>
            </a:r>
            <a:r>
              <a:rPr lang="ru-RU" sz="1800" dirty="0" err="1"/>
              <a:t>складеного</a:t>
            </a:r>
            <a:r>
              <a:rPr lang="ru-RU" sz="1800" dirty="0"/>
              <a:t> </a:t>
            </a:r>
            <a:r>
              <a:rPr lang="ru-RU" sz="1800" dirty="0" err="1"/>
              <a:t>об'єкта</a:t>
            </a:r>
            <a:r>
              <a:rPr lang="ru-RU" sz="1800" dirty="0"/>
              <a:t> (типу пара) </a:t>
            </a:r>
            <a:r>
              <a:rPr lang="ru-RU" sz="1800" dirty="0" smtClean="0"/>
              <a:t>– </a:t>
            </a:r>
            <a:r>
              <a:rPr lang="ru-RU" sz="1800" dirty="0" err="1" smtClean="0"/>
              <a:t>подвійний</a:t>
            </a:r>
            <a:r>
              <a:rPr lang="ru-RU" sz="1800" dirty="0" smtClean="0"/>
              <a:t>: </a:t>
            </a:r>
            <a:endParaRPr lang="ru-RU" sz="1800" dirty="0"/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ru-RU" sz="1800" dirty="0" err="1"/>
              <a:t>Ліва</a:t>
            </a:r>
            <a:r>
              <a:rPr lang="ru-RU" sz="1800" dirty="0"/>
              <a:t> </a:t>
            </a:r>
            <a:r>
              <a:rPr lang="ru-RU" sz="1800" dirty="0" err="1"/>
              <a:t>частина</a:t>
            </a:r>
            <a:r>
              <a:rPr lang="ru-RU" sz="1800" dirty="0"/>
              <a:t> </a:t>
            </a:r>
            <a:r>
              <a:rPr lang="ru-RU" sz="1800" dirty="0" err="1" smtClean="0"/>
              <a:t>містить</a:t>
            </a:r>
            <a:r>
              <a:rPr lang="ru-RU" sz="1800" dirty="0" smtClean="0"/>
              <a:t> </a:t>
            </a:r>
            <a:r>
              <a:rPr lang="ru-RU" sz="1800" dirty="0" err="1" smtClean="0"/>
              <a:t>покажчик</a:t>
            </a:r>
            <a:r>
              <a:rPr lang="ru-RU" sz="1800" dirty="0" smtClean="0"/>
              <a:t> </a:t>
            </a:r>
            <a:r>
              <a:rPr lang="ru-RU" sz="1800" dirty="0"/>
              <a:t>на перший </a:t>
            </a:r>
            <a:r>
              <a:rPr lang="ru-RU" sz="1800" dirty="0" err="1"/>
              <a:t>елемент</a:t>
            </a:r>
            <a:r>
              <a:rPr lang="ru-RU" sz="1800" dirty="0"/>
              <a:t> пари (</a:t>
            </a:r>
            <a:r>
              <a:rPr lang="ru-RU" sz="1800" dirty="0">
                <a:solidFill>
                  <a:srgbClr val="0000CC"/>
                </a:solidFill>
              </a:rPr>
              <a:t>саг</a:t>
            </a:r>
            <a:r>
              <a:rPr lang="ru-RU" sz="1800" dirty="0"/>
              <a:t> </a:t>
            </a:r>
            <a:r>
              <a:rPr lang="ru-RU" sz="1800" dirty="0">
                <a:solidFill>
                  <a:srgbClr val="0000CC"/>
                </a:solidFill>
              </a:rPr>
              <a:t>пари</a:t>
            </a:r>
            <a:r>
              <a:rPr lang="ru-RU" sz="1800" dirty="0"/>
              <a:t>),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ru-RU" sz="1800" dirty="0"/>
              <a:t>В </a:t>
            </a:r>
            <a:r>
              <a:rPr lang="ru-RU" sz="1800" dirty="0" err="1"/>
              <a:t>правій</a:t>
            </a:r>
            <a:r>
              <a:rPr lang="ru-RU" sz="1800" dirty="0"/>
              <a:t> </a:t>
            </a:r>
            <a:r>
              <a:rPr lang="ru-RU" sz="1800" dirty="0" err="1"/>
              <a:t>частині</a:t>
            </a:r>
            <a:r>
              <a:rPr lang="ru-RU" sz="1800" dirty="0"/>
              <a:t> </a:t>
            </a:r>
            <a:r>
              <a:rPr lang="ru-RU" sz="1800" dirty="0" err="1"/>
              <a:t>знаходиться</a:t>
            </a:r>
            <a:r>
              <a:rPr lang="ru-RU" sz="1800" dirty="0"/>
              <a:t> </a:t>
            </a:r>
            <a:r>
              <a:rPr lang="ru-RU" sz="1800" dirty="0" err="1"/>
              <a:t>покажчик</a:t>
            </a:r>
            <a:r>
              <a:rPr lang="ru-RU" sz="1800" dirty="0"/>
              <a:t> </a:t>
            </a:r>
            <a:r>
              <a:rPr lang="ru-RU" sz="1800" dirty="0"/>
              <a:t>на </a:t>
            </a:r>
            <a:r>
              <a:rPr lang="ru-RU" sz="1800" dirty="0" err="1"/>
              <a:t>другий</a:t>
            </a:r>
            <a:r>
              <a:rPr lang="ru-RU" sz="1800" dirty="0"/>
              <a:t> </a:t>
            </a:r>
            <a:r>
              <a:rPr lang="ru-RU" sz="1800" dirty="0" err="1"/>
              <a:t>елемент</a:t>
            </a:r>
            <a:r>
              <a:rPr lang="ru-RU" sz="1800" dirty="0"/>
              <a:t> пари (</a:t>
            </a:r>
            <a:r>
              <a:rPr lang="ru-RU" sz="1800" dirty="0" err="1">
                <a:solidFill>
                  <a:srgbClr val="0000CC"/>
                </a:solidFill>
              </a:rPr>
              <a:t>cdr</a:t>
            </a:r>
            <a:r>
              <a:rPr lang="ru-RU" sz="1800" dirty="0">
                <a:solidFill>
                  <a:srgbClr val="0000CC"/>
                </a:solidFill>
              </a:rPr>
              <a:t> пари</a:t>
            </a:r>
            <a:r>
              <a:rPr lang="ru-RU" sz="1800" dirty="0"/>
              <a:t>).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980728"/>
            <a:ext cx="5256584" cy="511256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20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4492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007768" y="116633"/>
            <a:ext cx="3380862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r>
              <a:rPr lang="ru-RU" sz="3600" b="1" dirty="0" err="1">
                <a:solidFill>
                  <a:schemeClr val="bg1"/>
                </a:solidFill>
              </a:rPr>
              <a:t>Точкові</a:t>
            </a:r>
            <a:r>
              <a:rPr lang="ru-RU" sz="3600" b="1" dirty="0">
                <a:solidFill>
                  <a:schemeClr val="bg1"/>
                </a:solidFill>
              </a:rPr>
              <a:t>  пари </a:t>
            </a:r>
            <a:endParaRPr lang="ru-RU" sz="3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9336" y="958821"/>
            <a:ext cx="118813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 err="1"/>
              <a:t>Символьні</a:t>
            </a:r>
            <a:r>
              <a:rPr lang="ru-RU" sz="1800" dirty="0"/>
              <a:t> </a:t>
            </a:r>
            <a:r>
              <a:rPr lang="ru-RU" sz="1800" dirty="0" err="1"/>
              <a:t>вирази</a:t>
            </a:r>
            <a:r>
              <a:rPr lang="ru-RU" sz="1800" dirty="0"/>
              <a:t> </a:t>
            </a:r>
            <a:r>
              <a:rPr lang="ru-RU" sz="1800" dirty="0" err="1"/>
              <a:t>складаються</a:t>
            </a:r>
            <a:r>
              <a:rPr lang="ru-RU" sz="1800" dirty="0"/>
              <a:t> з </a:t>
            </a:r>
            <a:r>
              <a:rPr lang="ru-RU" sz="1800" dirty="0" err="1"/>
              <a:t>елементів</a:t>
            </a:r>
            <a:r>
              <a:rPr lang="ru-RU" sz="1800" dirty="0"/>
              <a:t>, </a:t>
            </a:r>
            <a:r>
              <a:rPr lang="ru-RU" sz="1800" dirty="0" err="1"/>
              <a:t>які</a:t>
            </a:r>
            <a:r>
              <a:rPr lang="ru-RU" sz="1800" dirty="0"/>
              <a:t> </a:t>
            </a:r>
            <a:r>
              <a:rPr lang="ru-RU" sz="1800" dirty="0" err="1"/>
              <a:t>називаються</a:t>
            </a:r>
            <a:r>
              <a:rPr lang="ru-RU" sz="1800" dirty="0"/>
              <a:t> </a:t>
            </a:r>
            <a:r>
              <a:rPr lang="ru-RU" sz="1800" b="1" dirty="0">
                <a:solidFill>
                  <a:srgbClr val="0000CC"/>
                </a:solidFill>
              </a:rPr>
              <a:t>атомами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об'єдні</a:t>
            </a:r>
            <a:r>
              <a:rPr lang="ru-RU" sz="1800" dirty="0"/>
              <a:t> </a:t>
            </a:r>
            <a:r>
              <a:rPr lang="ru-RU" sz="1800" dirty="0"/>
              <a:t>в список 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 err="1">
                <a:solidFill>
                  <a:srgbClr val="C00000"/>
                </a:solidFill>
              </a:rPr>
              <a:t>дужок</a:t>
            </a:r>
            <a:r>
              <a:rPr lang="ru-RU" sz="1800" dirty="0"/>
              <a:t>. </a:t>
            </a:r>
            <a:endParaRPr lang="ru-RU" sz="1800" dirty="0"/>
          </a:p>
          <a:p>
            <a:r>
              <a:rPr lang="ru-RU" sz="1800" dirty="0" err="1"/>
              <a:t>Якщо</a:t>
            </a:r>
            <a:r>
              <a:rPr lang="ru-RU" sz="1800" dirty="0"/>
              <a:t> </a:t>
            </a:r>
            <a:r>
              <a:rPr lang="ru-RU" sz="1800" dirty="0" err="1"/>
              <a:t>змінити</a:t>
            </a:r>
            <a:r>
              <a:rPr lang="ru-RU" sz="1800" dirty="0"/>
              <a:t> </a:t>
            </a:r>
            <a:r>
              <a:rPr lang="ru-RU" sz="1800" dirty="0" err="1"/>
              <a:t>положення</a:t>
            </a:r>
            <a:r>
              <a:rPr lang="ru-RU" sz="1800" dirty="0"/>
              <a:t> і </a:t>
            </a:r>
            <a:r>
              <a:rPr lang="ru-RU" sz="1800" dirty="0" err="1"/>
              <a:t>кількість</a:t>
            </a:r>
            <a:r>
              <a:rPr lang="ru-RU" sz="1800" dirty="0"/>
              <a:t> </a:t>
            </a:r>
            <a:r>
              <a:rPr lang="ru-RU" sz="1800" dirty="0" err="1"/>
              <a:t>дужок</a:t>
            </a:r>
            <a:r>
              <a:rPr lang="ru-RU" sz="1800" dirty="0"/>
              <a:t>, то разом з </a:t>
            </a:r>
            <a:r>
              <a:rPr lang="ru-RU" sz="1800" dirty="0" err="1"/>
              <a:t>цим</a:t>
            </a:r>
            <a:r>
              <a:rPr lang="ru-RU" sz="1800" dirty="0"/>
              <a:t> </a:t>
            </a:r>
            <a:r>
              <a:rPr lang="ru-RU" sz="1800" dirty="0" err="1"/>
              <a:t>зміниться</a:t>
            </a:r>
            <a:r>
              <a:rPr lang="ru-RU" sz="1800" dirty="0"/>
              <a:t> структура і </a:t>
            </a:r>
            <a:r>
              <a:rPr lang="ru-RU" sz="1800" dirty="0" err="1"/>
              <a:t>зміст</a:t>
            </a:r>
            <a:r>
              <a:rPr lang="ru-RU" sz="1800" dirty="0"/>
              <a:t> </a:t>
            </a:r>
            <a:r>
              <a:rPr lang="ru-RU" sz="1800" dirty="0" err="1"/>
              <a:t>виразу</a:t>
            </a:r>
            <a:r>
              <a:rPr lang="ru-RU" sz="1800" dirty="0"/>
              <a:t>. </a:t>
            </a:r>
            <a:endParaRPr lang="ru-RU" sz="1800" dirty="0"/>
          </a:p>
          <a:p>
            <a:r>
              <a:rPr lang="ru-RU" sz="1800" dirty="0" err="1">
                <a:solidFill>
                  <a:srgbClr val="C00000"/>
                </a:solidFill>
              </a:rPr>
              <a:t>Атоми</a:t>
            </a:r>
            <a:r>
              <a:rPr lang="ru-RU" sz="1800" dirty="0">
                <a:solidFill>
                  <a:srgbClr val="C00000"/>
                </a:solidFill>
              </a:rPr>
              <a:t> </a:t>
            </a:r>
            <a:r>
              <a:rPr lang="ru-RU" sz="1800" dirty="0" err="1"/>
              <a:t>бувають</a:t>
            </a:r>
            <a:r>
              <a:rPr lang="ru-RU" sz="1800" dirty="0"/>
              <a:t> </a:t>
            </a:r>
            <a:r>
              <a:rPr lang="ru-RU" sz="1800" b="1" dirty="0" err="1"/>
              <a:t>символьні</a:t>
            </a:r>
            <a:r>
              <a:rPr lang="ru-RU" sz="1800" b="1" dirty="0"/>
              <a:t> і </a:t>
            </a:r>
            <a:r>
              <a:rPr lang="ru-RU" sz="1800" b="1" dirty="0" err="1"/>
              <a:t>числові</a:t>
            </a:r>
            <a:r>
              <a:rPr lang="ru-RU" sz="1800" dirty="0"/>
              <a:t>. </a:t>
            </a:r>
            <a:endParaRPr lang="ru-RU" sz="1800" dirty="0"/>
          </a:p>
          <a:p>
            <a:r>
              <a:rPr lang="ru-RU" sz="1800" b="1" dirty="0" err="1">
                <a:solidFill>
                  <a:srgbClr val="C00000"/>
                </a:solidFill>
              </a:rPr>
              <a:t>Логічні</a:t>
            </a:r>
            <a:r>
              <a:rPr lang="ru-RU" sz="1800" b="1" dirty="0">
                <a:solidFill>
                  <a:srgbClr val="C00000"/>
                </a:solidFill>
              </a:rPr>
              <a:t> </a:t>
            </a:r>
            <a:r>
              <a:rPr lang="ru-RU" sz="1800" b="1" dirty="0" err="1">
                <a:solidFill>
                  <a:srgbClr val="C00000"/>
                </a:solidFill>
              </a:rPr>
              <a:t>константи</a:t>
            </a:r>
            <a:r>
              <a:rPr lang="ru-RU" sz="1800" b="1" dirty="0">
                <a:solidFill>
                  <a:srgbClr val="C00000"/>
                </a:solidFill>
              </a:rPr>
              <a:t>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вважаються</a:t>
            </a:r>
            <a:r>
              <a:rPr lang="ru-RU" sz="1800" dirty="0"/>
              <a:t> </a:t>
            </a:r>
            <a:r>
              <a:rPr lang="ru-RU" sz="1800" b="1" dirty="0"/>
              <a:t>атомами</a:t>
            </a:r>
            <a:r>
              <a:rPr lang="ru-RU" sz="1800" dirty="0"/>
              <a:t>. </a:t>
            </a:r>
            <a:endParaRPr lang="ru-RU" sz="1800" dirty="0"/>
          </a:p>
          <a:p>
            <a:r>
              <a:rPr lang="ru-RU" sz="1800" dirty="0" err="1"/>
              <a:t>Символьний</a:t>
            </a:r>
            <a:r>
              <a:rPr lang="ru-RU" sz="1800" dirty="0"/>
              <a:t> </a:t>
            </a:r>
            <a:r>
              <a:rPr lang="ru-RU" sz="1800" dirty="0"/>
              <a:t>атом </a:t>
            </a:r>
            <a:r>
              <a:rPr lang="ru-RU" sz="1800" dirty="0" err="1"/>
              <a:t>розглядається</a:t>
            </a:r>
            <a:r>
              <a:rPr lang="ru-RU" sz="1800" dirty="0"/>
              <a:t> як </a:t>
            </a:r>
            <a:r>
              <a:rPr lang="ru-RU" sz="1800" dirty="0" err="1"/>
              <a:t>одне</a:t>
            </a:r>
            <a:r>
              <a:rPr lang="ru-RU" sz="1800" dirty="0"/>
              <a:t> </a:t>
            </a:r>
            <a:r>
              <a:rPr lang="ru-RU" sz="1800" dirty="0" err="1"/>
              <a:t>неподільне</a:t>
            </a:r>
            <a:r>
              <a:rPr lang="ru-RU" sz="1800" dirty="0"/>
              <a:t> </a:t>
            </a:r>
            <a:r>
              <a:rPr lang="ru-RU" sz="1800" dirty="0" err="1"/>
              <a:t>ціле</a:t>
            </a:r>
            <a:r>
              <a:rPr lang="ru-RU" sz="1800" dirty="0"/>
              <a:t>. До </a:t>
            </a:r>
            <a:r>
              <a:rPr lang="ru-RU" sz="1800" dirty="0" err="1"/>
              <a:t>символьним</a:t>
            </a:r>
            <a:r>
              <a:rPr lang="ru-RU" sz="1800" dirty="0"/>
              <a:t> атомам </a:t>
            </a:r>
            <a:r>
              <a:rPr lang="ru-RU" sz="1800" dirty="0" err="1"/>
              <a:t>застосовується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одна </a:t>
            </a:r>
            <a:r>
              <a:rPr lang="ru-RU" sz="1800" dirty="0" err="1"/>
              <a:t>операція</a:t>
            </a:r>
            <a:r>
              <a:rPr lang="ru-RU" sz="1800" dirty="0"/>
              <a:t> - </a:t>
            </a:r>
            <a:r>
              <a:rPr lang="ru-RU" sz="1800" b="1" dirty="0" err="1">
                <a:solidFill>
                  <a:srgbClr val="0000CC"/>
                </a:solidFill>
              </a:rPr>
              <a:t>порівняння</a:t>
            </a:r>
            <a:r>
              <a:rPr lang="ru-RU" sz="1800" dirty="0"/>
              <a:t>. </a:t>
            </a:r>
            <a:endParaRPr lang="ru-RU" sz="1800" dirty="0"/>
          </a:p>
          <a:p>
            <a:endParaRPr lang="ru-RU" sz="1800" dirty="0"/>
          </a:p>
          <a:p>
            <a:pPr algn="ctr"/>
            <a:r>
              <a:rPr lang="ru-RU" sz="2000" b="1" dirty="0" err="1"/>
              <a:t>Загальні</a:t>
            </a:r>
            <a:r>
              <a:rPr lang="ru-RU" sz="2000" b="1" dirty="0"/>
              <a:t> </a:t>
            </a:r>
            <a:r>
              <a:rPr lang="ru-RU" sz="2000" b="1" dirty="0"/>
              <a:t>правила </a:t>
            </a:r>
            <a:r>
              <a:rPr lang="ru-RU" sz="2000" b="1" dirty="0" err="1"/>
              <a:t>побудови</a:t>
            </a:r>
            <a:r>
              <a:rPr lang="ru-RU" sz="2000" b="1" dirty="0"/>
              <a:t> </a:t>
            </a:r>
            <a:r>
              <a:rPr lang="ru-RU" sz="2000" b="1" dirty="0" err="1"/>
              <a:t>символьних</a:t>
            </a:r>
            <a:r>
              <a:rPr lang="ru-RU" sz="2000" b="1" dirty="0"/>
              <a:t> </a:t>
            </a:r>
            <a:r>
              <a:rPr lang="ru-RU" sz="2000" b="1" dirty="0" err="1"/>
              <a:t>виразів</a:t>
            </a:r>
            <a:endParaRPr lang="ru-RU" sz="2000" b="1" dirty="0"/>
          </a:p>
          <a:p>
            <a:pPr algn="ctr"/>
            <a:endParaRPr lang="ru-RU" sz="2000" b="1" dirty="0"/>
          </a:p>
          <a:p>
            <a:r>
              <a:rPr lang="ru-RU" sz="1800" dirty="0"/>
              <a:t>1. Атом є </a:t>
            </a:r>
            <a:r>
              <a:rPr lang="ru-RU" sz="1800" dirty="0" err="1"/>
              <a:t>символьний</a:t>
            </a:r>
            <a:r>
              <a:rPr lang="ru-RU" sz="1800" dirty="0"/>
              <a:t> </a:t>
            </a:r>
            <a:r>
              <a:rPr lang="ru-RU" sz="1800" dirty="0" err="1"/>
              <a:t>вираз</a:t>
            </a:r>
            <a:r>
              <a:rPr lang="ru-RU" sz="1800" dirty="0"/>
              <a:t>.</a:t>
            </a:r>
          </a:p>
          <a:p>
            <a:r>
              <a:rPr lang="ru-RU" sz="1800" dirty="0"/>
              <a:t>2. </a:t>
            </a:r>
            <a:r>
              <a:rPr lang="ru-RU" sz="1800" dirty="0" err="1"/>
              <a:t>Послідовність</a:t>
            </a:r>
            <a:r>
              <a:rPr lang="ru-RU" sz="1800" dirty="0"/>
              <a:t> </a:t>
            </a:r>
            <a:r>
              <a:rPr lang="ru-RU" sz="1800" dirty="0" err="1"/>
              <a:t>символьних</a:t>
            </a:r>
            <a:r>
              <a:rPr lang="ru-RU" sz="1800" dirty="0"/>
              <a:t> </a:t>
            </a:r>
            <a:r>
              <a:rPr lang="ru-RU" sz="1800" dirty="0" err="1"/>
              <a:t>виразів</a:t>
            </a:r>
            <a:r>
              <a:rPr lang="ru-RU" sz="1800" dirty="0"/>
              <a:t>, </a:t>
            </a:r>
            <a:r>
              <a:rPr lang="ru-RU" sz="1800" dirty="0" err="1"/>
              <a:t>укладена</a:t>
            </a:r>
            <a:r>
              <a:rPr lang="ru-RU" sz="1800" dirty="0"/>
              <a:t> в дужки, є </a:t>
            </a:r>
            <a:r>
              <a:rPr lang="ru-RU" sz="1800" dirty="0" err="1"/>
              <a:t>символьним</a:t>
            </a:r>
            <a:r>
              <a:rPr lang="ru-RU" sz="1800" dirty="0"/>
              <a:t> </a:t>
            </a:r>
            <a:r>
              <a:rPr lang="ru-RU" sz="1800" dirty="0" err="1"/>
              <a:t>виразом</a:t>
            </a:r>
            <a:r>
              <a:rPr lang="ru-RU" sz="1800" dirty="0"/>
              <a:t>. </a:t>
            </a:r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7348" y="4869160"/>
            <a:ext cx="116652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800" dirty="0"/>
              <a:t>У </a:t>
            </a:r>
            <a:r>
              <a:rPr lang="ru-RU" sz="1800" dirty="0" err="1"/>
              <a:t>загальному</a:t>
            </a:r>
            <a:r>
              <a:rPr lang="ru-RU" sz="1800" dirty="0"/>
              <a:t> </a:t>
            </a:r>
            <a:r>
              <a:rPr lang="ru-RU" sz="1800" dirty="0" err="1"/>
              <a:t>випадку</a:t>
            </a:r>
            <a:r>
              <a:rPr lang="ru-RU" sz="1800" dirty="0"/>
              <a:t>, другим аргументом </a:t>
            </a:r>
            <a:r>
              <a:rPr lang="ru-RU" sz="1800" dirty="0" err="1"/>
              <a:t>процедури</a:t>
            </a:r>
            <a:r>
              <a:rPr lang="ru-RU" sz="1800" dirty="0"/>
              <a:t> </a:t>
            </a:r>
            <a:r>
              <a:rPr lang="ru-RU" sz="1800" b="1" dirty="0" err="1">
                <a:solidFill>
                  <a:srgbClr val="0000CC"/>
                </a:solidFill>
              </a:rPr>
              <a:t>cons</a:t>
            </a:r>
            <a:r>
              <a:rPr lang="ru-RU" sz="1800" dirty="0">
                <a:solidFill>
                  <a:srgbClr val="0000CC"/>
                </a:solidFill>
              </a:rPr>
              <a:t> </a:t>
            </a:r>
            <a:r>
              <a:rPr lang="ru-RU" sz="1800" dirty="0" err="1"/>
              <a:t>може</a:t>
            </a:r>
            <a:r>
              <a:rPr lang="ru-RU" sz="1800" dirty="0"/>
              <a:t> бути як </a:t>
            </a:r>
            <a:r>
              <a:rPr lang="ru-RU" sz="1800" b="1" dirty="0"/>
              <a:t>список</a:t>
            </a:r>
            <a:r>
              <a:rPr lang="ru-RU" sz="1800" dirty="0"/>
              <a:t>, так і просто </a:t>
            </a:r>
            <a:r>
              <a:rPr lang="ru-RU" sz="1800" b="1" dirty="0"/>
              <a:t>атом</a:t>
            </a:r>
            <a:r>
              <a:rPr lang="ru-RU" sz="1800" dirty="0"/>
              <a:t>.</a:t>
            </a:r>
          </a:p>
          <a:p>
            <a:pPr>
              <a:spcBef>
                <a:spcPts val="600"/>
              </a:spcBef>
            </a:pPr>
            <a:r>
              <a:rPr lang="ru-RU" sz="1800" dirty="0"/>
              <a:t>І </a:t>
            </a:r>
            <a:r>
              <a:rPr lang="ru-RU" sz="1800" dirty="0"/>
              <a:t>в </a:t>
            </a:r>
            <a:r>
              <a:rPr lang="ru-RU" sz="1800" dirty="0" err="1"/>
              <a:t>першому</a:t>
            </a:r>
            <a:r>
              <a:rPr lang="ru-RU" sz="1800" dirty="0"/>
              <a:t> і в другому </a:t>
            </a:r>
            <a:r>
              <a:rPr lang="ru-RU" sz="1800" dirty="0" err="1"/>
              <a:t>випадку</a:t>
            </a:r>
            <a:r>
              <a:rPr lang="ru-RU" sz="1800" dirty="0"/>
              <a:t> </a:t>
            </a:r>
            <a:r>
              <a:rPr lang="ru-RU" sz="1800" dirty="0" err="1"/>
              <a:t>отримуємо</a:t>
            </a:r>
            <a:r>
              <a:rPr lang="ru-RU" sz="1800" dirty="0"/>
              <a:t> </a:t>
            </a:r>
            <a:r>
              <a:rPr lang="ru-RU" sz="1800" dirty="0" err="1"/>
              <a:t>об'єкт</a:t>
            </a:r>
            <a:r>
              <a:rPr lang="ru-RU" sz="1800" dirty="0"/>
              <a:t> типу </a:t>
            </a:r>
            <a:r>
              <a:rPr lang="ru-RU" sz="1800" b="1" dirty="0" err="1">
                <a:solidFill>
                  <a:srgbClr val="0000CC"/>
                </a:solidFill>
              </a:rPr>
              <a:t>точкова</a:t>
            </a:r>
            <a:r>
              <a:rPr lang="ru-RU" sz="1800" b="1" dirty="0">
                <a:solidFill>
                  <a:srgbClr val="0000CC"/>
                </a:solidFill>
              </a:rPr>
              <a:t> пара</a:t>
            </a:r>
            <a:r>
              <a:rPr lang="ru-RU" sz="1800" dirty="0"/>
              <a:t>.</a:t>
            </a:r>
          </a:p>
          <a:p>
            <a:pPr>
              <a:spcBef>
                <a:spcPts val="600"/>
              </a:spcBef>
            </a:pPr>
            <a:r>
              <a:rPr lang="ru-RU" sz="1800" b="1" dirty="0">
                <a:solidFill>
                  <a:srgbClr val="C00000"/>
                </a:solidFill>
              </a:rPr>
              <a:t>Список є </a:t>
            </a:r>
            <a:r>
              <a:rPr lang="ru-RU" sz="1800" b="1" dirty="0" err="1">
                <a:solidFill>
                  <a:srgbClr val="C00000"/>
                </a:solidFill>
              </a:rPr>
              <a:t>окремим</a:t>
            </a:r>
            <a:r>
              <a:rPr lang="ru-RU" sz="1800" b="1" dirty="0">
                <a:solidFill>
                  <a:srgbClr val="C00000"/>
                </a:solidFill>
              </a:rPr>
              <a:t> </a:t>
            </a:r>
            <a:r>
              <a:rPr lang="ru-RU" sz="1800" b="1" dirty="0" err="1">
                <a:solidFill>
                  <a:srgbClr val="C00000"/>
                </a:solidFill>
              </a:rPr>
              <a:t>випадком</a:t>
            </a:r>
            <a:r>
              <a:rPr lang="ru-RU" sz="1800" b="1" dirty="0">
                <a:solidFill>
                  <a:srgbClr val="C00000"/>
                </a:solidFill>
              </a:rPr>
              <a:t> пари, в </a:t>
            </a:r>
            <a:r>
              <a:rPr lang="ru-RU" sz="1800" b="1" dirty="0" err="1">
                <a:solidFill>
                  <a:srgbClr val="C00000"/>
                </a:solidFill>
              </a:rPr>
              <a:t>якій</a:t>
            </a:r>
            <a:r>
              <a:rPr lang="ru-RU" sz="1800" b="1" dirty="0">
                <a:solidFill>
                  <a:srgbClr val="C00000"/>
                </a:solidFill>
              </a:rPr>
              <a:t> </a:t>
            </a:r>
            <a:r>
              <a:rPr lang="ru-RU" sz="1800" b="1" dirty="0" err="1">
                <a:solidFill>
                  <a:srgbClr val="C00000"/>
                </a:solidFill>
              </a:rPr>
              <a:t>самий</a:t>
            </a:r>
            <a:r>
              <a:rPr lang="ru-RU" sz="1800" b="1" dirty="0">
                <a:solidFill>
                  <a:srgbClr val="C00000"/>
                </a:solidFill>
              </a:rPr>
              <a:t> </a:t>
            </a:r>
            <a:r>
              <a:rPr lang="ru-RU" sz="1800" b="1" dirty="0" err="1">
                <a:solidFill>
                  <a:srgbClr val="C00000"/>
                </a:solidFill>
              </a:rPr>
              <a:t>правий</a:t>
            </a:r>
            <a:r>
              <a:rPr lang="ru-RU" sz="1800" b="1" dirty="0">
                <a:solidFill>
                  <a:srgbClr val="C00000"/>
                </a:solidFill>
              </a:rPr>
              <a:t> </a:t>
            </a:r>
            <a:r>
              <a:rPr lang="ru-RU" sz="1800" b="1" dirty="0" err="1">
                <a:solidFill>
                  <a:srgbClr val="C00000"/>
                </a:solidFill>
              </a:rPr>
              <a:t>елемент</a:t>
            </a:r>
            <a:r>
              <a:rPr lang="ru-RU" sz="1800" b="1" dirty="0">
                <a:solidFill>
                  <a:srgbClr val="C00000"/>
                </a:solidFill>
              </a:rPr>
              <a:t> є атомом </a:t>
            </a:r>
            <a:r>
              <a:rPr lang="ru-RU" sz="1800" b="1" dirty="0" err="1">
                <a:solidFill>
                  <a:srgbClr val="0000CC"/>
                </a:solidFill>
              </a:rPr>
              <a:t>nil</a:t>
            </a:r>
            <a:r>
              <a:rPr lang="ru-RU" sz="1800" dirty="0"/>
              <a:t>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21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110545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007768" y="116633"/>
            <a:ext cx="3380862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r>
              <a:rPr lang="ru-RU" sz="3600" b="1" dirty="0" err="1">
                <a:solidFill>
                  <a:schemeClr val="bg1"/>
                </a:solidFill>
              </a:rPr>
              <a:t>Точкові</a:t>
            </a:r>
            <a:r>
              <a:rPr lang="ru-RU" sz="3600" b="1" dirty="0">
                <a:solidFill>
                  <a:schemeClr val="bg1"/>
                </a:solidFill>
              </a:rPr>
              <a:t>  пари </a:t>
            </a:r>
            <a:endParaRPr lang="ru-RU" sz="3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71464" y="975200"/>
            <a:ext cx="345638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(</a:t>
            </a:r>
            <a:r>
              <a:rPr lang="ru-RU" sz="2000" dirty="0" err="1"/>
              <a:t>cons</a:t>
            </a:r>
            <a:r>
              <a:rPr lang="ru-RU" sz="2000" dirty="0"/>
              <a:t> 'a 3) -&gt; (а </a:t>
            </a:r>
            <a:r>
              <a:rPr lang="ru-RU" sz="2000" b="1" dirty="0"/>
              <a:t>.</a:t>
            </a:r>
            <a:r>
              <a:rPr lang="ru-RU" sz="2000" dirty="0"/>
              <a:t> 3)</a:t>
            </a:r>
          </a:p>
          <a:p>
            <a:r>
              <a:rPr lang="ru-RU" sz="2000" dirty="0"/>
              <a:t>(</a:t>
            </a:r>
            <a:r>
              <a:rPr lang="ru-RU" sz="2000" dirty="0" err="1"/>
              <a:t>cons</a:t>
            </a:r>
            <a:r>
              <a:rPr lang="ru-RU" sz="2000" dirty="0"/>
              <a:t> ' (а Ь) 'с) -&gt; ((а Ь) </a:t>
            </a:r>
            <a:r>
              <a:rPr lang="ru-RU" sz="2000" b="1" dirty="0"/>
              <a:t>.</a:t>
            </a:r>
            <a:r>
              <a:rPr lang="ru-RU" sz="2000" dirty="0"/>
              <a:t> с)</a:t>
            </a:r>
          </a:p>
          <a:p>
            <a:r>
              <a:rPr lang="ru-RU" sz="2000" strike="dblStrike" dirty="0"/>
              <a:t>(</a:t>
            </a:r>
            <a:r>
              <a:rPr lang="ru-RU" sz="2000" strike="dblStrike" dirty="0" err="1"/>
              <a:t>cons</a:t>
            </a:r>
            <a:r>
              <a:rPr lang="ru-RU" sz="2000" strike="dblStrike" dirty="0"/>
              <a:t> 'а (b) ) -&gt; (а Ь</a:t>
            </a:r>
            <a:r>
              <a:rPr lang="ru-RU" sz="2000" strike="dblStrike" dirty="0"/>
              <a:t>)</a:t>
            </a:r>
          </a:p>
          <a:p>
            <a:r>
              <a:rPr lang="en-US" sz="2000" dirty="0"/>
              <a:t>‘</a:t>
            </a:r>
            <a:r>
              <a:rPr lang="en-US" sz="2000" dirty="0" err="1"/>
              <a:t>abc</a:t>
            </a:r>
            <a:r>
              <a:rPr lang="en-US" sz="2000" dirty="0"/>
              <a:t> -&gt;</a:t>
            </a:r>
            <a:r>
              <a:rPr lang="en-US" sz="2000" dirty="0" err="1"/>
              <a:t>abc</a:t>
            </a:r>
            <a:endParaRPr lang="en-US" sz="2000" dirty="0"/>
          </a:p>
          <a:p>
            <a:r>
              <a:rPr lang="en-US" sz="2000" dirty="0"/>
              <a:t>‘a -&gt; a</a:t>
            </a:r>
            <a:endParaRPr lang="ru-R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524386" y="1502787"/>
            <a:ext cx="47789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dirty="0"/>
              <a:t>‘</a:t>
            </a:r>
            <a:r>
              <a:rPr lang="uk-UA" sz="1800" dirty="0" err="1"/>
              <a:t>идентификатор</a:t>
            </a:r>
            <a:r>
              <a:rPr lang="uk-UA" sz="1800" dirty="0"/>
              <a:t>= символи </a:t>
            </a:r>
            <a:r>
              <a:rPr lang="uk-UA" sz="1800" dirty="0" err="1"/>
              <a:t>идентифікатора</a:t>
            </a:r>
            <a:endParaRPr lang="ru-RU" sz="1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07368" y="3068960"/>
            <a:ext cx="12000656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800" dirty="0" err="1"/>
              <a:t>Значення</a:t>
            </a:r>
            <a:r>
              <a:rPr lang="ru-RU" sz="1800" dirty="0"/>
              <a:t> </a:t>
            </a:r>
            <a:r>
              <a:rPr lang="ru-RU" sz="1800" dirty="0" err="1"/>
              <a:t>виразу</a:t>
            </a:r>
            <a:r>
              <a:rPr lang="ru-RU" sz="1800" dirty="0"/>
              <a:t> </a:t>
            </a:r>
            <a:r>
              <a:rPr lang="ru-RU" sz="1800" b="1" dirty="0">
                <a:solidFill>
                  <a:srgbClr val="0000CC"/>
                </a:solidFill>
              </a:rPr>
              <a:t>(</a:t>
            </a:r>
            <a:r>
              <a:rPr lang="en-GB" sz="1800" b="1" dirty="0">
                <a:solidFill>
                  <a:srgbClr val="0000CC"/>
                </a:solidFill>
              </a:rPr>
              <a:t>cons e1 e2) </a:t>
            </a:r>
            <a:r>
              <a:rPr lang="ru-RU" sz="1800" dirty="0" err="1"/>
              <a:t>представляється</a:t>
            </a:r>
            <a:r>
              <a:rPr lang="ru-RU" sz="1800" dirty="0"/>
              <a:t> </a:t>
            </a:r>
            <a:r>
              <a:rPr lang="ru-RU" sz="1800" dirty="0" err="1"/>
              <a:t>точкової</a:t>
            </a:r>
            <a:r>
              <a:rPr lang="ru-RU" sz="1800" dirty="0"/>
              <a:t> парою </a:t>
            </a:r>
            <a:r>
              <a:rPr lang="ru-RU" sz="1800" b="1" dirty="0">
                <a:solidFill>
                  <a:srgbClr val="0000CC"/>
                </a:solidFill>
              </a:rPr>
              <a:t>(</a:t>
            </a:r>
            <a:r>
              <a:rPr lang="en-GB" sz="1800" b="1" dirty="0">
                <a:solidFill>
                  <a:srgbClr val="0000CC"/>
                </a:solidFill>
              </a:rPr>
              <a:t>v1.v2), </a:t>
            </a:r>
            <a:r>
              <a:rPr lang="ru-RU" sz="1800" dirty="0"/>
              <a:t>де </a:t>
            </a:r>
            <a:r>
              <a:rPr lang="en-GB" sz="1800" dirty="0">
                <a:solidFill>
                  <a:srgbClr val="0000CC"/>
                </a:solidFill>
              </a:rPr>
              <a:t>v1</a:t>
            </a:r>
            <a:r>
              <a:rPr lang="en-GB" sz="1800" dirty="0"/>
              <a:t> </a:t>
            </a:r>
            <a:r>
              <a:rPr lang="ru-RU" sz="1800" dirty="0"/>
              <a:t>і </a:t>
            </a:r>
            <a:r>
              <a:rPr lang="en-GB" sz="1800" dirty="0">
                <a:solidFill>
                  <a:srgbClr val="0000CC"/>
                </a:solidFill>
              </a:rPr>
              <a:t>v2</a:t>
            </a:r>
            <a:r>
              <a:rPr lang="en-GB" sz="1800" dirty="0"/>
              <a:t> </a:t>
            </a:r>
            <a:r>
              <a:rPr lang="ru-RU" sz="1800" dirty="0"/>
              <a:t>є </a:t>
            </a:r>
            <a:r>
              <a:rPr lang="ru-RU" sz="1800" dirty="0" err="1"/>
              <a:t>символьними</a:t>
            </a:r>
            <a:r>
              <a:rPr lang="ru-RU" sz="1800" dirty="0"/>
              <a:t> </a:t>
            </a:r>
            <a:r>
              <a:rPr lang="ru-RU" sz="1800" dirty="0" err="1"/>
              <a:t>виразами</a:t>
            </a:r>
            <a:r>
              <a:rPr lang="ru-RU" sz="1800" dirty="0"/>
              <a:t> </a:t>
            </a:r>
            <a:r>
              <a:rPr lang="ru-RU" sz="1800" dirty="0"/>
              <a:t>для </a:t>
            </a:r>
            <a:r>
              <a:rPr lang="ru-RU" sz="1800" dirty="0" err="1"/>
              <a:t>значень</a:t>
            </a:r>
            <a:r>
              <a:rPr lang="ru-RU" sz="1800" dirty="0"/>
              <a:t> </a:t>
            </a:r>
            <a:r>
              <a:rPr lang="en-GB" sz="1800" b="1" dirty="0">
                <a:solidFill>
                  <a:srgbClr val="0000CC"/>
                </a:solidFill>
              </a:rPr>
              <a:t>e1</a:t>
            </a:r>
            <a:r>
              <a:rPr lang="en-GB" sz="1800" dirty="0"/>
              <a:t> </a:t>
            </a:r>
            <a:r>
              <a:rPr lang="ru-RU" sz="1800" dirty="0"/>
              <a:t>і </a:t>
            </a:r>
            <a:r>
              <a:rPr lang="ru-RU" sz="1800" b="1" dirty="0">
                <a:solidFill>
                  <a:srgbClr val="0000CC"/>
                </a:solidFill>
              </a:rPr>
              <a:t>е2</a:t>
            </a:r>
            <a:r>
              <a:rPr lang="ru-RU" sz="1800" dirty="0"/>
              <a:t>, </a:t>
            </a:r>
            <a:r>
              <a:rPr lang="ru-RU" sz="1800" dirty="0" err="1"/>
              <a:t>незалежно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того, </a:t>
            </a:r>
            <a:r>
              <a:rPr lang="ru-RU" sz="1800" dirty="0" err="1"/>
              <a:t>якого</a:t>
            </a:r>
            <a:r>
              <a:rPr lang="ru-RU" sz="1800" dirty="0"/>
              <a:t> типу </a:t>
            </a:r>
            <a:r>
              <a:rPr lang="ru-RU" sz="1800" dirty="0" err="1"/>
              <a:t>ці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. </a:t>
            </a:r>
            <a:endParaRPr lang="en-US" sz="1800" dirty="0"/>
          </a:p>
          <a:p>
            <a:pPr>
              <a:spcAft>
                <a:spcPts val="600"/>
              </a:spcAft>
            </a:pPr>
            <a:r>
              <a:rPr lang="uk-UA" sz="1800" dirty="0"/>
              <a:t>П</a:t>
            </a:r>
            <a:r>
              <a:rPr lang="ru-RU" sz="1800" dirty="0" err="1"/>
              <a:t>равила</a:t>
            </a:r>
            <a:r>
              <a:rPr lang="ru-RU" sz="1800" dirty="0"/>
              <a:t> </a:t>
            </a:r>
            <a:r>
              <a:rPr lang="ru-RU" sz="1800" dirty="0" err="1"/>
              <a:t>запису</a:t>
            </a:r>
            <a:r>
              <a:rPr lang="ru-RU" sz="1800" dirty="0"/>
              <a:t> </a:t>
            </a:r>
            <a:r>
              <a:rPr lang="ru-RU" sz="1800" dirty="0" err="1"/>
              <a:t>точкових</a:t>
            </a:r>
            <a:r>
              <a:rPr lang="ru-RU" sz="1800" dirty="0"/>
              <a:t> пар </a:t>
            </a:r>
            <a:r>
              <a:rPr lang="ru-RU" sz="1800" dirty="0" err="1"/>
              <a:t>дозволяють</a:t>
            </a:r>
            <a:r>
              <a:rPr lang="ru-RU" sz="1800" dirty="0"/>
              <a:t>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і </a:t>
            </a:r>
            <a:r>
              <a:rPr lang="ru-RU" sz="1800" dirty="0" err="1"/>
              <a:t>спискову</a:t>
            </a:r>
            <a:r>
              <a:rPr lang="ru-RU" sz="1800" dirty="0"/>
              <a:t> </a:t>
            </a:r>
            <a:r>
              <a:rPr lang="ru-RU" sz="1800" dirty="0" err="1"/>
              <a:t>нотацію</a:t>
            </a:r>
            <a:r>
              <a:rPr lang="ru-RU" sz="1800" dirty="0"/>
              <a:t>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1800" dirty="0"/>
              <a:t>точка</a:t>
            </a:r>
            <a:r>
              <a:rPr lang="ru-RU" sz="1800" dirty="0"/>
              <a:t>, за </a:t>
            </a:r>
            <a:r>
              <a:rPr lang="ru-RU" sz="1800" dirty="0" err="1"/>
              <a:t>якою</a:t>
            </a:r>
            <a:r>
              <a:rPr lang="ru-RU" sz="1800" dirty="0"/>
              <a:t> </a:t>
            </a:r>
            <a:r>
              <a:rPr lang="ru-RU" sz="1800" dirty="0" err="1"/>
              <a:t>безпосередньо</a:t>
            </a:r>
            <a:r>
              <a:rPr lang="ru-RU" sz="1800" dirty="0"/>
              <a:t> </a:t>
            </a:r>
            <a:r>
              <a:rPr lang="ru-RU" sz="1800" dirty="0" err="1"/>
              <a:t>слідує</a:t>
            </a:r>
            <a:r>
              <a:rPr lang="ru-RU" sz="1800" dirty="0"/>
              <a:t> дужка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відкривається</a:t>
            </a:r>
            <a:r>
              <a:rPr lang="ru-RU" sz="1800" dirty="0"/>
              <a:t>, </a:t>
            </a:r>
            <a:r>
              <a:rPr lang="ru-RU" sz="1800" dirty="0" err="1"/>
              <a:t>може</a:t>
            </a:r>
            <a:r>
              <a:rPr lang="ru-RU" sz="1800" dirty="0"/>
              <a:t> </a:t>
            </a:r>
            <a:r>
              <a:rPr lang="ru-RU" sz="1800" dirty="0"/>
              <a:t>бути опущена, так само </a:t>
            </a:r>
            <a:r>
              <a:rPr lang="ru-RU" sz="1800" dirty="0" err="1"/>
              <a:t>опускаються</a:t>
            </a:r>
            <a:r>
              <a:rPr lang="ru-RU" sz="1800" dirty="0"/>
              <a:t> і дужки:</a:t>
            </a:r>
            <a:endParaRPr lang="ru-RU" sz="1800" dirty="0"/>
          </a:p>
          <a:p>
            <a:pPr lvl="1" algn="ctr">
              <a:spcAft>
                <a:spcPts val="600"/>
              </a:spcAft>
            </a:pPr>
            <a:r>
              <a:rPr lang="ru-RU" sz="1800" b="1" dirty="0">
                <a:solidFill>
                  <a:srgbClr val="0000CC"/>
                </a:solidFill>
              </a:rPr>
              <a:t>(</a:t>
            </a:r>
            <a:r>
              <a:rPr lang="en-GB" sz="1800" b="1" dirty="0">
                <a:solidFill>
                  <a:srgbClr val="0000CC"/>
                </a:solidFill>
              </a:rPr>
              <a:t>v1. (v2. (v3 ... (</a:t>
            </a:r>
            <a:r>
              <a:rPr lang="en-GB" sz="1800" b="1" dirty="0" err="1">
                <a:solidFill>
                  <a:srgbClr val="0000CC"/>
                </a:solidFill>
              </a:rPr>
              <a:t>v</a:t>
            </a:r>
            <a:r>
              <a:rPr lang="en-GB" sz="1800" b="1" baseline="-25000" dirty="0" err="1">
                <a:solidFill>
                  <a:srgbClr val="0000CC"/>
                </a:solidFill>
              </a:rPr>
              <a:t>k</a:t>
            </a:r>
            <a:r>
              <a:rPr lang="en-GB" sz="1800" b="1" dirty="0">
                <a:solidFill>
                  <a:srgbClr val="0000CC"/>
                </a:solidFill>
              </a:rPr>
              <a:t>. </a:t>
            </a:r>
            <a:r>
              <a:rPr lang="en-GB" sz="1800" b="1" dirty="0" err="1">
                <a:solidFill>
                  <a:srgbClr val="0000CC"/>
                </a:solidFill>
              </a:rPr>
              <a:t>v</a:t>
            </a:r>
            <a:r>
              <a:rPr lang="en-GB" sz="1800" b="1" baseline="-25000" dirty="0" err="1">
                <a:solidFill>
                  <a:srgbClr val="0000CC"/>
                </a:solidFill>
              </a:rPr>
              <a:t>k</a:t>
            </a:r>
            <a:r>
              <a:rPr lang="en-GB" sz="1800" b="1" baseline="-25000" dirty="0">
                <a:solidFill>
                  <a:srgbClr val="0000CC"/>
                </a:solidFill>
              </a:rPr>
              <a:t> + 1</a:t>
            </a:r>
            <a:r>
              <a:rPr lang="en-GB" sz="1800" b="1" dirty="0">
                <a:solidFill>
                  <a:srgbClr val="0000CC"/>
                </a:solidFill>
              </a:rPr>
              <a:t>)...) </a:t>
            </a:r>
            <a:r>
              <a:rPr lang="uk-UA" sz="1800" dirty="0"/>
              <a:t>з</a:t>
            </a:r>
            <a:r>
              <a:rPr lang="ru-RU" sz="1800" dirty="0" err="1"/>
              <a:t>аписується</a:t>
            </a:r>
            <a:r>
              <a:rPr lang="ru-RU" sz="1800" dirty="0"/>
              <a:t> </a:t>
            </a:r>
            <a:r>
              <a:rPr lang="ru-RU" sz="1800" dirty="0"/>
              <a:t>у </a:t>
            </a:r>
            <a:r>
              <a:rPr lang="ru-RU" sz="1800" dirty="0" err="1"/>
              <a:t>вигляді</a:t>
            </a:r>
            <a:r>
              <a:rPr lang="ru-RU" sz="1800" dirty="0"/>
              <a:t> </a:t>
            </a:r>
            <a:r>
              <a:rPr lang="ru-RU" sz="1800" b="1" dirty="0">
                <a:solidFill>
                  <a:srgbClr val="0000CC"/>
                </a:solidFill>
              </a:rPr>
              <a:t>(</a:t>
            </a:r>
            <a:r>
              <a:rPr lang="en-GB" sz="1800" b="1" dirty="0">
                <a:solidFill>
                  <a:srgbClr val="0000CC"/>
                </a:solidFill>
              </a:rPr>
              <a:t>v1 v2 </a:t>
            </a:r>
            <a:r>
              <a:rPr lang="en-GB" sz="1800" b="1" dirty="0">
                <a:solidFill>
                  <a:srgbClr val="0000CC"/>
                </a:solidFill>
              </a:rPr>
              <a:t>...</a:t>
            </a:r>
            <a:r>
              <a:rPr lang="en-GB" sz="1800" b="1" dirty="0" err="1">
                <a:solidFill>
                  <a:srgbClr val="0000CC"/>
                </a:solidFill>
              </a:rPr>
              <a:t>v</a:t>
            </a:r>
            <a:r>
              <a:rPr lang="en-GB" sz="1800" b="1" baseline="-25000" dirty="0" err="1">
                <a:solidFill>
                  <a:srgbClr val="0000CC"/>
                </a:solidFill>
              </a:rPr>
              <a:t>k</a:t>
            </a:r>
            <a:r>
              <a:rPr lang="en-GB" sz="1800" b="1" dirty="0" err="1">
                <a:solidFill>
                  <a:srgbClr val="0000CC"/>
                </a:solidFill>
              </a:rPr>
              <a:t>.v</a:t>
            </a:r>
            <a:r>
              <a:rPr lang="en-GB" sz="1800" b="1" baseline="-25000" dirty="0" err="1">
                <a:solidFill>
                  <a:srgbClr val="0000CC"/>
                </a:solidFill>
              </a:rPr>
              <a:t>k</a:t>
            </a:r>
            <a:r>
              <a:rPr lang="en-GB" sz="1800" b="1" baseline="-25000" dirty="0">
                <a:solidFill>
                  <a:srgbClr val="0000CC"/>
                </a:solidFill>
              </a:rPr>
              <a:t> </a:t>
            </a:r>
            <a:r>
              <a:rPr lang="en-GB" sz="1800" b="1" baseline="-25000" dirty="0">
                <a:solidFill>
                  <a:srgbClr val="0000CC"/>
                </a:solidFill>
              </a:rPr>
              <a:t>+ 1</a:t>
            </a:r>
            <a:r>
              <a:rPr lang="en-GB" sz="1800" b="1" dirty="0">
                <a:solidFill>
                  <a:srgbClr val="0000CC"/>
                </a:solidFill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1800" dirty="0"/>
              <a:t>точка</a:t>
            </a:r>
            <a:r>
              <a:rPr lang="ru-RU" sz="1800" dirty="0"/>
              <a:t>, за </a:t>
            </a:r>
            <a:r>
              <a:rPr lang="ru-RU" sz="1800" dirty="0" err="1"/>
              <a:t>якою</a:t>
            </a:r>
            <a:r>
              <a:rPr lang="ru-RU" sz="1800" dirty="0"/>
              <a:t> </a:t>
            </a:r>
            <a:r>
              <a:rPr lang="ru-RU" sz="1800" dirty="0" err="1"/>
              <a:t>безпосередньо</a:t>
            </a:r>
            <a:r>
              <a:rPr lang="ru-RU" sz="1800" dirty="0"/>
              <a:t> </a:t>
            </a:r>
            <a:r>
              <a:rPr lang="ru-RU" sz="1800" dirty="0" err="1"/>
              <a:t>слідує</a:t>
            </a:r>
            <a:r>
              <a:rPr lang="ru-RU" sz="1800" dirty="0"/>
              <a:t> </a:t>
            </a:r>
            <a:r>
              <a:rPr lang="ru-RU" sz="1800" dirty="0"/>
              <a:t>атом </a:t>
            </a:r>
            <a:r>
              <a:rPr lang="en-GB" sz="1800" b="1" dirty="0">
                <a:solidFill>
                  <a:srgbClr val="0000CC"/>
                </a:solidFill>
              </a:rPr>
              <a:t>nil</a:t>
            </a:r>
            <a:r>
              <a:rPr lang="en-GB" sz="1800" dirty="0"/>
              <a:t>,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бути опущена, </a:t>
            </a:r>
            <a:r>
              <a:rPr lang="ru-RU" sz="1800" dirty="0"/>
              <a:t>сам атом </a:t>
            </a:r>
            <a:r>
              <a:rPr lang="en-GB" sz="1800" dirty="0"/>
              <a:t>nil</a:t>
            </a:r>
            <a:r>
              <a:rPr lang="uk-UA" sz="1800" dirty="0"/>
              <a:t> </a:t>
            </a:r>
            <a:r>
              <a:rPr lang="uk-UA" sz="1800" dirty="0" err="1"/>
              <a:t>тоже</a:t>
            </a:r>
            <a:r>
              <a:rPr lang="uk-UA" sz="1800" dirty="0"/>
              <a:t> </a:t>
            </a:r>
            <a:r>
              <a:rPr lang="uk-UA" sz="1800" dirty="0" err="1"/>
              <a:t>можно</a:t>
            </a:r>
            <a:r>
              <a:rPr lang="uk-UA" sz="1800" dirty="0"/>
              <a:t> опустити</a:t>
            </a:r>
            <a:r>
              <a:rPr lang="en-GB" sz="1800" dirty="0"/>
              <a:t>:</a:t>
            </a:r>
            <a:endParaRPr lang="en-GB" sz="1800" dirty="0"/>
          </a:p>
          <a:p>
            <a:pPr lvl="1" algn="ctr">
              <a:spcAft>
                <a:spcPts val="600"/>
              </a:spcAft>
            </a:pPr>
            <a:r>
              <a:rPr lang="en-GB" sz="1800" b="1" dirty="0">
                <a:solidFill>
                  <a:srgbClr val="0000CC"/>
                </a:solidFill>
              </a:rPr>
              <a:t>(v1 v2 ... </a:t>
            </a:r>
            <a:r>
              <a:rPr lang="en-GB" sz="1800" b="1" dirty="0" err="1">
                <a:solidFill>
                  <a:srgbClr val="0000CC"/>
                </a:solidFill>
              </a:rPr>
              <a:t>v</a:t>
            </a:r>
            <a:r>
              <a:rPr lang="en-GB" sz="1800" b="1" baseline="-25000" dirty="0" err="1">
                <a:solidFill>
                  <a:srgbClr val="0000CC"/>
                </a:solidFill>
              </a:rPr>
              <a:t>k</a:t>
            </a:r>
            <a:r>
              <a:rPr lang="en-GB" sz="1800" b="1" dirty="0" err="1">
                <a:solidFill>
                  <a:srgbClr val="0000CC"/>
                </a:solidFill>
              </a:rPr>
              <a:t>.nil</a:t>
            </a:r>
            <a:r>
              <a:rPr lang="en-GB" sz="1800" b="1" dirty="0">
                <a:solidFill>
                  <a:srgbClr val="0000CC"/>
                </a:solidFill>
              </a:rPr>
              <a:t>) </a:t>
            </a:r>
            <a:r>
              <a:rPr lang="ru-RU" sz="1800" dirty="0" err="1"/>
              <a:t>записується</a:t>
            </a:r>
            <a:r>
              <a:rPr lang="ru-RU" sz="1800" dirty="0"/>
              <a:t> у </a:t>
            </a:r>
            <a:r>
              <a:rPr lang="ru-RU" sz="1800" dirty="0" err="1"/>
              <a:t>вигляді</a:t>
            </a:r>
            <a:r>
              <a:rPr lang="ru-RU" sz="1800" dirty="0"/>
              <a:t> </a:t>
            </a:r>
            <a:r>
              <a:rPr lang="ru-RU" sz="1800" b="1" dirty="0">
                <a:solidFill>
                  <a:srgbClr val="0000CC"/>
                </a:solidFill>
              </a:rPr>
              <a:t>(</a:t>
            </a:r>
            <a:r>
              <a:rPr lang="en-GB" sz="1800" b="1" dirty="0">
                <a:solidFill>
                  <a:srgbClr val="0000CC"/>
                </a:solidFill>
              </a:rPr>
              <a:t>v1 v2 ... </a:t>
            </a:r>
            <a:r>
              <a:rPr lang="en-GB" sz="1800" b="1" dirty="0" err="1">
                <a:solidFill>
                  <a:srgbClr val="0000CC"/>
                </a:solidFill>
              </a:rPr>
              <a:t>v</a:t>
            </a:r>
            <a:r>
              <a:rPr lang="en-GB" sz="1800" b="1" baseline="-25000" dirty="0" err="1">
                <a:solidFill>
                  <a:srgbClr val="0000CC"/>
                </a:solidFill>
              </a:rPr>
              <a:t>k</a:t>
            </a:r>
            <a:r>
              <a:rPr lang="en-GB" sz="1800" b="1" dirty="0">
                <a:solidFill>
                  <a:srgbClr val="0000CC"/>
                </a:solidFill>
              </a:rPr>
              <a:t>)</a:t>
            </a:r>
            <a:endParaRPr lang="ru-RU" sz="1800" b="1" dirty="0">
              <a:solidFill>
                <a:srgbClr val="0000CC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22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77732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007768" y="116633"/>
            <a:ext cx="3380862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r>
              <a:rPr lang="ru-RU" sz="3600" b="1" dirty="0" err="1">
                <a:solidFill>
                  <a:schemeClr val="bg1"/>
                </a:solidFill>
              </a:rPr>
              <a:t>Точкові</a:t>
            </a:r>
            <a:r>
              <a:rPr lang="ru-RU" sz="3600" b="1" dirty="0">
                <a:solidFill>
                  <a:schemeClr val="bg1"/>
                </a:solidFill>
              </a:rPr>
              <a:t>  пари </a:t>
            </a:r>
            <a:endParaRPr lang="ru-RU" sz="3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23070" y="3717032"/>
            <a:ext cx="115932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/>
              <a:t>Точкова</a:t>
            </a:r>
            <a:r>
              <a:rPr lang="ru-RU" sz="2000" dirty="0"/>
              <a:t> </a:t>
            </a:r>
            <a:r>
              <a:rPr lang="ru-RU" sz="2000" dirty="0" err="1"/>
              <a:t>запис</a:t>
            </a:r>
            <a:r>
              <a:rPr lang="ru-RU" sz="2000" dirty="0"/>
              <a:t> </a:t>
            </a:r>
            <a:r>
              <a:rPr lang="ru-RU" sz="2000" dirty="0" err="1"/>
              <a:t>використовується</a:t>
            </a:r>
            <a:r>
              <a:rPr lang="ru-RU" sz="2000" dirty="0"/>
              <a:t> в тих </a:t>
            </a:r>
            <a:r>
              <a:rPr lang="ru-RU" sz="2000" dirty="0" err="1"/>
              <a:t>випадках</a:t>
            </a:r>
            <a:r>
              <a:rPr lang="ru-RU" sz="2000" dirty="0"/>
              <a:t>, коли, </a:t>
            </a:r>
            <a:r>
              <a:rPr lang="ru-RU" sz="2000" dirty="0" err="1"/>
              <a:t>наприклад</a:t>
            </a:r>
            <a:r>
              <a:rPr lang="ru-RU" sz="2000" dirty="0"/>
              <a:t>, </a:t>
            </a:r>
            <a:r>
              <a:rPr lang="ru-RU" sz="2000" dirty="0" err="1"/>
              <a:t>необхідно</a:t>
            </a:r>
            <a:r>
              <a:rPr lang="ru-RU" sz="2000" dirty="0"/>
              <a:t> </a:t>
            </a:r>
            <a:r>
              <a:rPr lang="ru-RU" sz="2000" dirty="0" err="1"/>
              <a:t>послатися</a:t>
            </a:r>
            <a:r>
              <a:rPr lang="ru-RU" sz="2000" dirty="0"/>
              <a:t> на </a:t>
            </a:r>
            <a:r>
              <a:rPr lang="ru-RU" sz="2000" dirty="0" err="1"/>
              <a:t>перші</a:t>
            </a:r>
            <a:r>
              <a:rPr lang="ru-RU" sz="2000" dirty="0"/>
              <a:t> два </a:t>
            </a:r>
            <a:r>
              <a:rPr lang="ru-RU" sz="2000" dirty="0" err="1"/>
              <a:t>елементи</a:t>
            </a:r>
            <a:r>
              <a:rPr lang="ru-RU" sz="2000" dirty="0"/>
              <a:t> списку </a:t>
            </a:r>
            <a:r>
              <a:rPr lang="ru-RU" sz="2000" dirty="0" err="1"/>
              <a:t>довільної</a:t>
            </a:r>
            <a:r>
              <a:rPr lang="ru-RU" sz="2000" dirty="0"/>
              <a:t> </a:t>
            </a:r>
            <a:r>
              <a:rPr lang="ru-RU" sz="2000" dirty="0" err="1"/>
              <a:t>довжини</a:t>
            </a:r>
            <a:r>
              <a:rPr lang="ru-RU" sz="2000" dirty="0"/>
              <a:t>. </a:t>
            </a:r>
            <a:endParaRPr lang="ru-RU" sz="2000" dirty="0" smtClean="0"/>
          </a:p>
          <a:p>
            <a:r>
              <a:rPr lang="ru-RU" sz="2000" dirty="0" err="1" smtClean="0"/>
              <a:t>Якщо</a:t>
            </a:r>
            <a:r>
              <a:rPr lang="ru-RU" sz="2000" dirty="0" smtClean="0"/>
              <a:t> </a:t>
            </a:r>
            <a:r>
              <a:rPr lang="ru-RU" sz="2000" dirty="0"/>
              <a:t>є </a:t>
            </a:r>
            <a:r>
              <a:rPr lang="ru-RU" sz="2000" dirty="0" err="1"/>
              <a:t>запис</a:t>
            </a:r>
            <a:r>
              <a:rPr lang="ru-RU" sz="2000" dirty="0"/>
              <a:t> </a:t>
            </a:r>
            <a:r>
              <a:rPr lang="ru-RU" sz="2000" b="1" dirty="0">
                <a:solidFill>
                  <a:srgbClr val="0000CC"/>
                </a:solidFill>
              </a:rPr>
              <a:t>(x1 х2.у)</a:t>
            </a:r>
            <a:r>
              <a:rPr lang="ru-RU" sz="2000" dirty="0"/>
              <a:t>, </a:t>
            </a:r>
          </a:p>
          <a:p>
            <a:pPr lvl="1"/>
            <a:r>
              <a:rPr lang="ru-RU" sz="2000" b="1" dirty="0">
                <a:solidFill>
                  <a:srgbClr val="0000CC"/>
                </a:solidFill>
              </a:rPr>
              <a:t>x1 </a:t>
            </a:r>
            <a:r>
              <a:rPr lang="ru-RU" sz="2000" dirty="0" err="1"/>
              <a:t>позначає</a:t>
            </a:r>
            <a:r>
              <a:rPr lang="ru-RU" sz="2000" dirty="0"/>
              <a:t> </a:t>
            </a:r>
            <a:r>
              <a:rPr lang="ru-RU" sz="2000" dirty="0"/>
              <a:t>перший </a:t>
            </a:r>
            <a:r>
              <a:rPr lang="ru-RU" sz="2000" dirty="0" err="1"/>
              <a:t>елемент</a:t>
            </a:r>
            <a:r>
              <a:rPr lang="ru-RU" sz="2000" dirty="0"/>
              <a:t>, </a:t>
            </a:r>
            <a:endParaRPr lang="ru-RU" sz="2000" dirty="0"/>
          </a:p>
          <a:p>
            <a:pPr lvl="1"/>
            <a:r>
              <a:rPr lang="ru-RU" sz="2000" b="1" dirty="0">
                <a:solidFill>
                  <a:srgbClr val="0000CC"/>
                </a:solidFill>
              </a:rPr>
              <a:t>х2</a:t>
            </a:r>
            <a:r>
              <a:rPr lang="ru-RU" sz="2000" dirty="0"/>
              <a:t> </a:t>
            </a:r>
            <a:r>
              <a:rPr lang="ru-RU" sz="2000" dirty="0"/>
              <a:t>- </a:t>
            </a:r>
            <a:r>
              <a:rPr lang="ru-RU" sz="2000" dirty="0" err="1"/>
              <a:t>другий</a:t>
            </a:r>
            <a:r>
              <a:rPr lang="ru-RU" sz="2000" dirty="0"/>
              <a:t>, </a:t>
            </a:r>
            <a:endParaRPr lang="ru-RU" sz="2000" dirty="0"/>
          </a:p>
          <a:p>
            <a:pPr lvl="1"/>
            <a:r>
              <a:rPr lang="ru-RU" sz="2000" b="1" dirty="0">
                <a:solidFill>
                  <a:srgbClr val="0000CC"/>
                </a:solidFill>
              </a:rPr>
              <a:t>у</a:t>
            </a:r>
            <a:r>
              <a:rPr lang="ru-RU" sz="2000" dirty="0"/>
              <a:t> – список, </a:t>
            </a:r>
            <a:r>
              <a:rPr lang="ru-RU" sz="2000" dirty="0" err="1"/>
              <a:t>що</a:t>
            </a:r>
            <a:r>
              <a:rPr lang="ru-RU" sz="2000" dirty="0"/>
              <a:t> </a:t>
            </a:r>
            <a:r>
              <a:rPr lang="ru-RU" sz="2000" dirty="0" err="1"/>
              <a:t>залишився</a:t>
            </a:r>
            <a:r>
              <a:rPr lang="ru-RU" sz="2000" dirty="0"/>
              <a:t> 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503430" y="1197114"/>
            <a:ext cx="67827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00CC"/>
                </a:solidFill>
              </a:rPr>
              <a:t>(</a:t>
            </a:r>
            <a:r>
              <a:rPr lang="ru-RU" sz="2000" dirty="0" err="1">
                <a:solidFill>
                  <a:srgbClr val="0000CC"/>
                </a:solidFill>
              </a:rPr>
              <a:t>cons</a:t>
            </a:r>
            <a:r>
              <a:rPr lang="ru-RU" sz="2000" dirty="0">
                <a:solidFill>
                  <a:srgbClr val="0000CC"/>
                </a:solidFill>
              </a:rPr>
              <a:t> a (</a:t>
            </a:r>
            <a:r>
              <a:rPr lang="ru-RU" sz="2000" dirty="0" err="1">
                <a:solidFill>
                  <a:srgbClr val="0000CC"/>
                </a:solidFill>
              </a:rPr>
              <a:t>cons</a:t>
            </a:r>
            <a:r>
              <a:rPr lang="ru-RU" sz="2000" dirty="0">
                <a:solidFill>
                  <a:srgbClr val="0000CC"/>
                </a:solidFill>
              </a:rPr>
              <a:t> b (</a:t>
            </a:r>
            <a:r>
              <a:rPr lang="ru-RU" sz="2000" dirty="0" err="1">
                <a:solidFill>
                  <a:srgbClr val="0000CC"/>
                </a:solidFill>
              </a:rPr>
              <a:t>cons</a:t>
            </a:r>
            <a:r>
              <a:rPr lang="ru-RU" sz="2000" dirty="0">
                <a:solidFill>
                  <a:srgbClr val="0000CC"/>
                </a:solidFill>
              </a:rPr>
              <a:t> с </a:t>
            </a:r>
            <a:r>
              <a:rPr lang="ru-RU" sz="2000" dirty="0" err="1">
                <a:solidFill>
                  <a:srgbClr val="0000CC"/>
                </a:solidFill>
              </a:rPr>
              <a:t>nil</a:t>
            </a:r>
            <a:r>
              <a:rPr lang="ru-RU" sz="2000" dirty="0">
                <a:solidFill>
                  <a:srgbClr val="0000CC"/>
                </a:solidFill>
              </a:rPr>
              <a:t>)))                     (</a:t>
            </a:r>
            <a:r>
              <a:rPr lang="ru-RU" sz="2000" dirty="0">
                <a:solidFill>
                  <a:srgbClr val="0000CC"/>
                </a:solidFill>
              </a:rPr>
              <a:t>a. (b. (с. </a:t>
            </a:r>
            <a:r>
              <a:rPr lang="ru-RU" sz="2000" dirty="0" err="1">
                <a:solidFill>
                  <a:srgbClr val="0000CC"/>
                </a:solidFill>
              </a:rPr>
              <a:t>nil</a:t>
            </a:r>
            <a:r>
              <a:rPr lang="ru-RU" sz="2000" dirty="0">
                <a:solidFill>
                  <a:srgbClr val="0000CC"/>
                </a:solidFill>
              </a:rPr>
              <a:t>))), </a:t>
            </a:r>
          </a:p>
          <a:p>
            <a:endParaRPr lang="ru-RU" sz="2000" dirty="0">
              <a:solidFill>
                <a:srgbClr val="0000CC"/>
              </a:solidFill>
            </a:endParaRPr>
          </a:p>
        </p:txBody>
      </p:sp>
      <p:sp>
        <p:nvSpPr>
          <p:cNvPr id="10" name="Стрелка вправо 9"/>
          <p:cNvSpPr/>
          <p:nvPr/>
        </p:nvSpPr>
        <p:spPr>
          <a:xfrm>
            <a:off x="5894812" y="1255665"/>
            <a:ext cx="1224136" cy="228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низ 10"/>
          <p:cNvSpPr/>
          <p:nvPr/>
        </p:nvSpPr>
        <p:spPr>
          <a:xfrm>
            <a:off x="5894812" y="1627536"/>
            <a:ext cx="273196" cy="649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5239934" y="2403524"/>
            <a:ext cx="19313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(а b. (</a:t>
            </a:r>
            <a:r>
              <a:rPr lang="ru-RU" sz="2000" dirty="0" err="1"/>
              <a:t>с.nil</a:t>
            </a:r>
            <a:r>
              <a:rPr lang="ru-RU" sz="2000" dirty="0"/>
              <a:t>))</a:t>
            </a:r>
          </a:p>
          <a:p>
            <a:r>
              <a:rPr lang="ru-RU" sz="2000" dirty="0"/>
              <a:t>(а b </a:t>
            </a:r>
            <a:r>
              <a:rPr lang="ru-RU" sz="2000" dirty="0" err="1"/>
              <a:t>с.nil</a:t>
            </a:r>
            <a:r>
              <a:rPr lang="ru-RU" sz="2000" dirty="0"/>
              <a:t>) </a:t>
            </a:r>
            <a:endParaRPr lang="ru-RU" sz="2000" dirty="0"/>
          </a:p>
          <a:p>
            <a:r>
              <a:rPr lang="ru-RU" sz="2000" dirty="0"/>
              <a:t>(</a:t>
            </a:r>
            <a:r>
              <a:rPr lang="ru-RU" sz="2000" dirty="0"/>
              <a:t>а b с)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23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111170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720574"/>
              </p:ext>
            </p:extLst>
          </p:nvPr>
        </p:nvGraphicFramePr>
        <p:xfrm>
          <a:off x="551383" y="980728"/>
          <a:ext cx="11161240" cy="4951410"/>
        </p:xfrm>
        <a:graphic>
          <a:graphicData uri="http://schemas.openxmlformats.org/drawingml/2006/table">
            <a:tbl>
              <a:tblPr/>
              <a:tblGrid>
                <a:gridCol w="685340"/>
                <a:gridCol w="2871790"/>
                <a:gridCol w="3164973"/>
                <a:gridCol w="1582487"/>
                <a:gridCol w="2856650"/>
              </a:tblGrid>
              <a:tr h="196239"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b="1" noProof="0" dirty="0" smtClean="0">
                          <a:effectLst/>
                        </a:rPr>
                        <a:t>№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b="1" noProof="0" dirty="0" smtClean="0">
                          <a:effectLst/>
                        </a:rPr>
                        <a:t>Процедура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b="1" noProof="0" dirty="0" smtClean="0">
                          <a:effectLst/>
                        </a:rPr>
                        <a:t>Приклад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b="1" noProof="0" dirty="0" smtClean="0">
                          <a:effectLst/>
                        </a:rPr>
                        <a:t>Результат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b="1" noProof="0" dirty="0" smtClean="0">
                          <a:effectLst/>
                        </a:rPr>
                        <a:t>Примітка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9252"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noProof="0" dirty="0" smtClean="0">
                          <a:effectLst/>
                        </a:rPr>
                        <a:t>1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Створення точкової пари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(</a:t>
                      </a:r>
                      <a:r>
                        <a:rPr lang="uk-UA" sz="2000" noProof="0" dirty="0" err="1" smtClean="0">
                          <a:solidFill>
                            <a:srgbClr val="0000CC"/>
                          </a:solidFill>
                          <a:effectLst/>
                        </a:rPr>
                        <a:t>cons</a:t>
                      </a:r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 1 2)</a:t>
                      </a:r>
                      <a:endParaRPr lang="uk-UA" sz="2000" noProof="0" dirty="0">
                        <a:solidFill>
                          <a:srgbClr val="0000CC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C00000"/>
                          </a:solidFill>
                          <a:effectLst/>
                        </a:rPr>
                        <a:t>(1 . 2)</a:t>
                      </a:r>
                      <a:endParaRPr lang="uk-UA" sz="2000" noProof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Другий елемент пари - не список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39"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noProof="0" dirty="0" smtClean="0">
                          <a:effectLst/>
                        </a:rPr>
                        <a:t>2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Створення списку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(</a:t>
                      </a:r>
                      <a:r>
                        <a:rPr lang="uk-UA" sz="2000" noProof="0" dirty="0" err="1" smtClean="0">
                          <a:solidFill>
                            <a:srgbClr val="0000CC"/>
                          </a:solidFill>
                          <a:effectLst/>
                        </a:rPr>
                        <a:t>list</a:t>
                      </a:r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 1 2 3)</a:t>
                      </a:r>
                      <a:endParaRPr lang="uk-UA" sz="2000" noProof="0" dirty="0">
                        <a:solidFill>
                          <a:srgbClr val="0000CC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C00000"/>
                          </a:solidFill>
                          <a:effectLst/>
                        </a:rPr>
                        <a:t>(1 2 3)</a:t>
                      </a:r>
                      <a:endParaRPr lang="uk-UA" sz="2000" noProof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 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7746"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noProof="0" dirty="0" smtClean="0">
                          <a:effectLst/>
                        </a:rPr>
                        <a:t>3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Створення списку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'(1 2)</a:t>
                      </a:r>
                      <a:endParaRPr lang="uk-UA" sz="2000" noProof="0" dirty="0">
                        <a:solidFill>
                          <a:srgbClr val="0000CC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C00000"/>
                          </a:solidFill>
                          <a:effectLst/>
                        </a:rPr>
                        <a:t>(1 2)</a:t>
                      </a:r>
                      <a:endParaRPr lang="uk-UA" sz="2000" noProof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короткий запис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7746"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noProof="0" dirty="0" smtClean="0">
                          <a:effectLst/>
                        </a:rPr>
                        <a:t>4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Доступ до першого елементу пари (списку)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(</a:t>
                      </a:r>
                      <a:r>
                        <a:rPr lang="uk-UA" sz="2000" noProof="0" dirty="0" err="1" smtClean="0">
                          <a:solidFill>
                            <a:srgbClr val="0000CC"/>
                          </a:solidFill>
                          <a:effectLst/>
                        </a:rPr>
                        <a:t>car</a:t>
                      </a:r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 (</a:t>
                      </a:r>
                      <a:r>
                        <a:rPr lang="uk-UA" sz="2000" noProof="0" dirty="0" err="1" smtClean="0">
                          <a:solidFill>
                            <a:srgbClr val="0000CC"/>
                          </a:solidFill>
                          <a:effectLst/>
                        </a:rPr>
                        <a:t>cons</a:t>
                      </a:r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 1 2))</a:t>
                      </a:r>
                      <a:endParaRPr lang="uk-UA" sz="2000" noProof="0" dirty="0">
                        <a:solidFill>
                          <a:srgbClr val="0000CC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  <a:endParaRPr lang="uk-UA" sz="2000" noProof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 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7746"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noProof="0" dirty="0" smtClean="0">
                          <a:effectLst/>
                        </a:rPr>
                        <a:t>5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Доступ до другого елементу пари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(</a:t>
                      </a:r>
                      <a:r>
                        <a:rPr lang="uk-UA" sz="2000" noProof="0" dirty="0" err="1" smtClean="0">
                          <a:solidFill>
                            <a:srgbClr val="0000CC"/>
                          </a:solidFill>
                          <a:effectLst/>
                        </a:rPr>
                        <a:t>cdr</a:t>
                      </a:r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 (</a:t>
                      </a:r>
                      <a:r>
                        <a:rPr lang="uk-UA" sz="2000" noProof="0" dirty="0" err="1" smtClean="0">
                          <a:solidFill>
                            <a:srgbClr val="0000CC"/>
                          </a:solidFill>
                          <a:effectLst/>
                        </a:rPr>
                        <a:t>cons</a:t>
                      </a:r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 1 2))</a:t>
                      </a:r>
                      <a:endParaRPr lang="uk-UA" sz="2000" noProof="0" dirty="0">
                        <a:solidFill>
                          <a:srgbClr val="0000CC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C00000"/>
                          </a:solidFill>
                          <a:effectLst/>
                        </a:rPr>
                        <a:t>2</a:t>
                      </a:r>
                      <a:endParaRPr lang="uk-UA" sz="2000" noProof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 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9252"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noProof="0" dirty="0" smtClean="0">
                          <a:effectLst/>
                        </a:rPr>
                        <a:t>6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Доступ до хвоста списку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(</a:t>
                      </a:r>
                      <a:r>
                        <a:rPr lang="uk-UA" sz="2000" noProof="0" dirty="0" err="1" smtClean="0">
                          <a:solidFill>
                            <a:srgbClr val="0000CC"/>
                          </a:solidFill>
                          <a:effectLst/>
                        </a:rPr>
                        <a:t>cdr</a:t>
                      </a:r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 (</a:t>
                      </a:r>
                      <a:r>
                        <a:rPr lang="uk-UA" sz="2000" noProof="0" dirty="0" err="1" smtClean="0">
                          <a:solidFill>
                            <a:srgbClr val="0000CC"/>
                          </a:solidFill>
                          <a:effectLst/>
                        </a:rPr>
                        <a:t>list</a:t>
                      </a:r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 1 2))</a:t>
                      </a:r>
                      <a:endParaRPr lang="uk-UA" sz="2000" noProof="0" dirty="0">
                        <a:solidFill>
                          <a:srgbClr val="0000CC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C00000"/>
                          </a:solidFill>
                          <a:effectLst/>
                        </a:rPr>
                        <a:t>(2)</a:t>
                      </a:r>
                      <a:endParaRPr lang="uk-UA" sz="2000" noProof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err="1" smtClean="0">
                          <a:effectLst/>
                        </a:rPr>
                        <a:t>cdr</a:t>
                      </a:r>
                      <a:r>
                        <a:rPr lang="uk-UA" sz="2000" noProof="0" dirty="0" smtClean="0">
                          <a:effectLst/>
                        </a:rPr>
                        <a:t> для списку повертає список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39"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noProof="0" dirty="0" smtClean="0">
                          <a:effectLst/>
                        </a:rPr>
                        <a:t>7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Пустий список?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(</a:t>
                      </a:r>
                      <a:r>
                        <a:rPr lang="uk-UA" sz="2000" noProof="0" dirty="0" err="1" smtClean="0">
                          <a:solidFill>
                            <a:srgbClr val="0000CC"/>
                          </a:solidFill>
                          <a:effectLst/>
                        </a:rPr>
                        <a:t>null</a:t>
                      </a:r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? '())</a:t>
                      </a:r>
                      <a:endParaRPr lang="uk-UA" sz="2000" noProof="0" dirty="0">
                        <a:solidFill>
                          <a:srgbClr val="0000CC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C00000"/>
                          </a:solidFill>
                          <a:effectLst/>
                        </a:rPr>
                        <a:t>#t</a:t>
                      </a:r>
                      <a:endParaRPr lang="uk-UA" sz="2000" noProof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 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0759"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noProof="0" dirty="0" smtClean="0">
                          <a:effectLst/>
                        </a:rPr>
                        <a:t>8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Пошук елемента в списку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(</a:t>
                      </a:r>
                      <a:r>
                        <a:rPr lang="uk-UA" sz="2000" noProof="0" dirty="0" err="1" smtClean="0">
                          <a:solidFill>
                            <a:srgbClr val="0000CC"/>
                          </a:solidFill>
                          <a:effectLst/>
                        </a:rPr>
                        <a:t>member</a:t>
                      </a:r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 2 (</a:t>
                      </a:r>
                      <a:r>
                        <a:rPr lang="uk-UA" sz="2000" noProof="0" dirty="0" err="1" smtClean="0">
                          <a:solidFill>
                            <a:srgbClr val="0000CC"/>
                          </a:solidFill>
                          <a:effectLst/>
                        </a:rPr>
                        <a:t>list</a:t>
                      </a:r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 1 2 3))</a:t>
                      </a:r>
                      <a:endParaRPr lang="uk-UA" sz="2000" noProof="0" dirty="0">
                        <a:solidFill>
                          <a:srgbClr val="0000CC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C00000"/>
                          </a:solidFill>
                          <a:effectLst/>
                        </a:rPr>
                        <a:t>(2 3 4)</a:t>
                      </a:r>
                      <a:endParaRPr lang="uk-UA" sz="2000" noProof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повертає список від </a:t>
                      </a:r>
                      <a:r>
                        <a:rPr lang="uk-UA" sz="2000" noProof="0" dirty="0" err="1" smtClean="0">
                          <a:effectLst/>
                        </a:rPr>
                        <a:t>знайденного</a:t>
                      </a:r>
                      <a:r>
                        <a:rPr lang="uk-UA" sz="2000" noProof="0" dirty="0" smtClean="0">
                          <a:effectLst/>
                        </a:rPr>
                        <a:t> елементу, інакше #f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0" y="-30088"/>
            <a:ext cx="12192000" cy="5355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b="1" dirty="0" err="1">
                <a:solidFill>
                  <a:schemeClr val="bg1"/>
                </a:solidFill>
              </a:rPr>
              <a:t>Процедури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для </a:t>
            </a:r>
            <a:r>
              <a:rPr lang="ru-RU" b="1" dirty="0">
                <a:solidFill>
                  <a:schemeClr val="bg1"/>
                </a:solidFill>
              </a:rPr>
              <a:t>робот з </a:t>
            </a:r>
            <a:r>
              <a:rPr lang="ru-RU" b="1" dirty="0" err="1">
                <a:solidFill>
                  <a:schemeClr val="bg1"/>
                </a:solidFill>
              </a:rPr>
              <a:t>точковими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парами </a:t>
            </a:r>
            <a:r>
              <a:rPr lang="ru-RU" b="1" dirty="0">
                <a:solidFill>
                  <a:schemeClr val="bg1"/>
                </a:solidFill>
              </a:rPr>
              <a:t>та </a:t>
            </a:r>
            <a:r>
              <a:rPr lang="ru-RU" b="1" dirty="0">
                <a:solidFill>
                  <a:schemeClr val="bg1"/>
                </a:solidFill>
              </a:rPr>
              <a:t>списками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24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847110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958213"/>
              </p:ext>
            </p:extLst>
          </p:nvPr>
        </p:nvGraphicFramePr>
        <p:xfrm>
          <a:off x="191344" y="980728"/>
          <a:ext cx="11665296" cy="2964378"/>
        </p:xfrm>
        <a:graphic>
          <a:graphicData uri="http://schemas.openxmlformats.org/drawingml/2006/table">
            <a:tbl>
              <a:tblPr/>
              <a:tblGrid>
                <a:gridCol w="716290"/>
                <a:gridCol w="3001483"/>
                <a:gridCol w="3307909"/>
                <a:gridCol w="1653955"/>
                <a:gridCol w="2985659"/>
              </a:tblGrid>
              <a:tr h="196239">
                <a:tc>
                  <a:txBody>
                    <a:bodyPr/>
                    <a:lstStyle/>
                    <a:p>
                      <a:pPr algn="r" fontAlgn="t"/>
                      <a:r>
                        <a:rPr lang="uk-UA" sz="2000" b="1" noProof="0" dirty="0" smtClean="0">
                          <a:effectLst/>
                        </a:rPr>
                        <a:t>№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b="1" noProof="0" dirty="0" smtClean="0">
                          <a:effectLst/>
                        </a:rPr>
                        <a:t>Процедура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b="1" noProof="0" dirty="0" smtClean="0">
                          <a:effectLst/>
                        </a:rPr>
                        <a:t>Приклад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b="1" noProof="0" dirty="0" smtClean="0">
                          <a:effectLst/>
                        </a:rPr>
                        <a:t>Результат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b="1" noProof="0" dirty="0" smtClean="0">
                          <a:effectLst/>
                        </a:rPr>
                        <a:t>Примітка 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7746"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noProof="0" dirty="0" smtClean="0">
                          <a:effectLst/>
                        </a:rPr>
                        <a:t>9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Перестановка (інвертування) списку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(</a:t>
                      </a:r>
                      <a:r>
                        <a:rPr lang="uk-UA" sz="2000" noProof="0" dirty="0" err="1" smtClean="0">
                          <a:solidFill>
                            <a:srgbClr val="0000CC"/>
                          </a:solidFill>
                          <a:effectLst/>
                        </a:rPr>
                        <a:t>reverse</a:t>
                      </a:r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 '(2 3 4))</a:t>
                      </a:r>
                      <a:endParaRPr lang="uk-UA" sz="2000" noProof="0" dirty="0">
                        <a:solidFill>
                          <a:srgbClr val="0000CC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C00000"/>
                          </a:solidFill>
                          <a:effectLst/>
                        </a:rPr>
                        <a:t>(4 3 2)</a:t>
                      </a:r>
                      <a:endParaRPr lang="uk-UA" sz="2000" noProof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 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7746"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noProof="0" dirty="0" smtClean="0">
                          <a:effectLst/>
                        </a:rPr>
                        <a:t>10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Злиття списків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(</a:t>
                      </a:r>
                      <a:r>
                        <a:rPr lang="uk-UA" sz="2000" noProof="0" dirty="0" err="1" smtClean="0">
                          <a:solidFill>
                            <a:srgbClr val="0000CC"/>
                          </a:solidFill>
                          <a:effectLst/>
                        </a:rPr>
                        <a:t>append</a:t>
                      </a:r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 '(1 2) '(3 4))</a:t>
                      </a:r>
                      <a:endParaRPr lang="uk-UA" sz="2000" noProof="0" dirty="0">
                        <a:solidFill>
                          <a:srgbClr val="0000CC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C00000"/>
                          </a:solidFill>
                          <a:effectLst/>
                        </a:rPr>
                        <a:t>(1 2 3 4)</a:t>
                      </a:r>
                      <a:endParaRPr lang="uk-UA" sz="2000" noProof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 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82266"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noProof="0" dirty="0" smtClean="0">
                          <a:effectLst/>
                        </a:rPr>
                        <a:t>11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Застосування процедури до списку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(</a:t>
                      </a:r>
                      <a:r>
                        <a:rPr lang="uk-UA" sz="2000" noProof="0" dirty="0" err="1" smtClean="0">
                          <a:solidFill>
                            <a:srgbClr val="0000CC"/>
                          </a:solidFill>
                          <a:effectLst/>
                        </a:rPr>
                        <a:t>map</a:t>
                      </a:r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 (</a:t>
                      </a:r>
                      <a:r>
                        <a:rPr lang="uk-UA" sz="2000" noProof="0" dirty="0" err="1" smtClean="0">
                          <a:solidFill>
                            <a:srgbClr val="0000CC"/>
                          </a:solidFill>
                          <a:effectLst/>
                        </a:rPr>
                        <a:t>lambda</a:t>
                      </a:r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 (x) (+ x 1)) '(1 2))</a:t>
                      </a:r>
                      <a:endParaRPr lang="uk-UA" sz="2000" noProof="0" dirty="0">
                        <a:solidFill>
                          <a:srgbClr val="0000CC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C00000"/>
                          </a:solidFill>
                          <a:effectLst/>
                        </a:rPr>
                        <a:t>(2 3)</a:t>
                      </a:r>
                      <a:endParaRPr lang="uk-UA" sz="2000" noProof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2000" noProof="0" dirty="0" smtClean="0">
                          <a:effectLst/>
                        </a:rPr>
                        <a:t>для кожного </a:t>
                      </a:r>
                      <a:r>
                        <a:rPr lang="ru-RU" sz="2000" noProof="0" dirty="0" err="1" smtClean="0">
                          <a:effectLst/>
                        </a:rPr>
                        <a:t>елемента</a:t>
                      </a:r>
                      <a:r>
                        <a:rPr lang="ru-RU" sz="2000" noProof="0" dirty="0" smtClean="0">
                          <a:effectLst/>
                        </a:rPr>
                        <a:t> списку </a:t>
                      </a:r>
                      <a:r>
                        <a:rPr lang="ru-RU" sz="2000" noProof="0" dirty="0" err="1" smtClean="0">
                          <a:effectLst/>
                        </a:rPr>
                        <a:t>викликається</a:t>
                      </a:r>
                      <a:r>
                        <a:rPr lang="ru-RU" sz="2000" noProof="0" dirty="0" smtClean="0">
                          <a:effectLst/>
                        </a:rPr>
                        <a:t> процедура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39">
                <a:tc>
                  <a:txBody>
                    <a:bodyPr/>
                    <a:lstStyle/>
                    <a:p>
                      <a:pPr algn="ctr" fontAlgn="t"/>
                      <a:r>
                        <a:rPr lang="uk-UA" sz="2000" noProof="0" dirty="0" smtClean="0">
                          <a:effectLst/>
                        </a:rPr>
                        <a:t>12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Сортування елементів списку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(</a:t>
                      </a:r>
                      <a:r>
                        <a:rPr lang="uk-UA" sz="2000" noProof="0" dirty="0" err="1" smtClean="0">
                          <a:solidFill>
                            <a:srgbClr val="0000CC"/>
                          </a:solidFill>
                          <a:effectLst/>
                        </a:rPr>
                        <a:t>sort</a:t>
                      </a:r>
                      <a:r>
                        <a:rPr lang="uk-UA" sz="2000" noProof="0" dirty="0" smtClean="0">
                          <a:solidFill>
                            <a:srgbClr val="0000CC"/>
                          </a:solidFill>
                          <a:effectLst/>
                        </a:rPr>
                        <a:t> '(3 6 2) &lt;)</a:t>
                      </a:r>
                      <a:endParaRPr lang="uk-UA" sz="2000" noProof="0" dirty="0">
                        <a:solidFill>
                          <a:srgbClr val="0000CC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solidFill>
                            <a:srgbClr val="C00000"/>
                          </a:solidFill>
                          <a:effectLst/>
                        </a:rPr>
                        <a:t>(2 3 6)</a:t>
                      </a:r>
                      <a:endParaRPr lang="uk-UA" sz="2000" noProof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2000" noProof="0" dirty="0" smtClean="0">
                          <a:effectLst/>
                        </a:rPr>
                        <a:t>Другий параметр - критерій сортування</a:t>
                      </a:r>
                      <a:endParaRPr lang="uk-UA" sz="2000" noProof="0" dirty="0">
                        <a:effectLst/>
                      </a:endParaRPr>
                    </a:p>
                  </a:txBody>
                  <a:tcPr marL="19779" marR="19779" marT="19779" marB="197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0" y="-30088"/>
            <a:ext cx="12192000" cy="5355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b="1" dirty="0" err="1">
                <a:solidFill>
                  <a:schemeClr val="bg1"/>
                </a:solidFill>
              </a:rPr>
              <a:t>Процедури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для </a:t>
            </a:r>
            <a:r>
              <a:rPr lang="ru-RU" b="1" dirty="0">
                <a:solidFill>
                  <a:schemeClr val="bg1"/>
                </a:solidFill>
              </a:rPr>
              <a:t>робот з </a:t>
            </a:r>
            <a:r>
              <a:rPr lang="ru-RU" b="1" dirty="0" err="1">
                <a:solidFill>
                  <a:schemeClr val="bg1"/>
                </a:solidFill>
              </a:rPr>
              <a:t>точковими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парами </a:t>
            </a:r>
            <a:r>
              <a:rPr lang="ru-RU" b="1" dirty="0">
                <a:solidFill>
                  <a:schemeClr val="bg1"/>
                </a:solidFill>
              </a:rPr>
              <a:t>та </a:t>
            </a:r>
            <a:r>
              <a:rPr lang="ru-RU" b="1" dirty="0">
                <a:solidFill>
                  <a:schemeClr val="bg1"/>
                </a:solidFill>
              </a:rPr>
              <a:t>списками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25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05394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1344" y="909835"/>
            <a:ext cx="11881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/>
              <a:t>Розглянемо приклад процедури </a:t>
            </a:r>
            <a:r>
              <a:rPr lang="uk-UA" sz="2000" b="1" dirty="0" err="1">
                <a:solidFill>
                  <a:srgbClr val="0000CC"/>
                </a:solidFill>
              </a:rPr>
              <a:t>list-ref</a:t>
            </a:r>
            <a:r>
              <a:rPr lang="uk-UA" sz="2000" dirty="0"/>
              <a:t>, яка бере в якості аргументів список і число </a:t>
            </a:r>
            <a:r>
              <a:rPr lang="uk-UA" sz="2000" dirty="0">
                <a:solidFill>
                  <a:srgbClr val="0000CC"/>
                </a:solidFill>
              </a:rPr>
              <a:t>n</a:t>
            </a:r>
            <a:r>
              <a:rPr lang="uk-UA" sz="2000" dirty="0"/>
              <a:t> і повертає </a:t>
            </a:r>
            <a:r>
              <a:rPr lang="uk-UA" sz="2000" dirty="0">
                <a:solidFill>
                  <a:srgbClr val="0000CC"/>
                </a:solidFill>
              </a:rPr>
              <a:t>n</a:t>
            </a:r>
            <a:r>
              <a:rPr lang="uk-UA" sz="2000" dirty="0"/>
              <a:t>-й елемент списку. Зазвичай елементи списку нумерують, починаючи з </a:t>
            </a:r>
            <a:r>
              <a:rPr lang="uk-UA" sz="2000" dirty="0">
                <a:solidFill>
                  <a:srgbClr val="0000CC"/>
                </a:solidFill>
              </a:rPr>
              <a:t>0</a:t>
            </a:r>
            <a:r>
              <a:rPr lang="uk-UA" sz="2000" dirty="0"/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523999" y="3"/>
            <a:ext cx="9144000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chemeClr val="bg1"/>
                </a:solidFill>
              </a:rPr>
              <a:t>Операції зі списками. Доступ до елементів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847528" y="2239796"/>
            <a:ext cx="88204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uk-UA" sz="2000" dirty="0"/>
              <a:t>Якщо </a:t>
            </a:r>
            <a:r>
              <a:rPr lang="uk-UA" sz="2000" dirty="0">
                <a:solidFill>
                  <a:srgbClr val="0000CC"/>
                </a:solidFill>
              </a:rPr>
              <a:t>n = 0,</a:t>
            </a:r>
            <a:r>
              <a:rPr lang="uk-UA" sz="2000" dirty="0"/>
              <a:t> </a:t>
            </a:r>
            <a:r>
              <a:rPr lang="uk-UA" sz="2000" dirty="0" err="1">
                <a:solidFill>
                  <a:srgbClr val="0000CC"/>
                </a:solidFill>
              </a:rPr>
              <a:t>list-ref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повинна повернути </a:t>
            </a:r>
            <a:r>
              <a:rPr lang="uk-UA" sz="2000" dirty="0" err="1">
                <a:solidFill>
                  <a:srgbClr val="0000CC"/>
                </a:solidFill>
              </a:rPr>
              <a:t>car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списку.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uk-UA" sz="2000" dirty="0"/>
              <a:t>В інших випадках </a:t>
            </a:r>
            <a:r>
              <a:rPr lang="uk-UA" sz="2000" dirty="0" err="1">
                <a:solidFill>
                  <a:srgbClr val="0000CC"/>
                </a:solidFill>
              </a:rPr>
              <a:t>list-ref</a:t>
            </a:r>
            <a:r>
              <a:rPr lang="uk-UA" sz="2000" dirty="0"/>
              <a:t> </a:t>
            </a:r>
            <a:r>
              <a:rPr lang="uk-UA" sz="2000" dirty="0" err="1"/>
              <a:t>повернутає</a:t>
            </a:r>
            <a:r>
              <a:rPr lang="uk-UA" sz="2000" dirty="0"/>
              <a:t> </a:t>
            </a:r>
            <a:r>
              <a:rPr lang="uk-UA" sz="2000" dirty="0">
                <a:solidFill>
                  <a:srgbClr val="0000CC"/>
                </a:solidFill>
              </a:rPr>
              <a:t>(n -1)</a:t>
            </a:r>
            <a:r>
              <a:rPr lang="uk-UA" sz="2000" dirty="0"/>
              <a:t> -й елемент від </a:t>
            </a:r>
            <a:r>
              <a:rPr lang="uk-UA" sz="2000" dirty="0" err="1">
                <a:solidFill>
                  <a:srgbClr val="0000CC"/>
                </a:solidFill>
              </a:rPr>
              <a:t>cdr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списку.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47528" y="3356995"/>
            <a:ext cx="5112570" cy="3170099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006600"/>
                </a:solidFill>
              </a:rPr>
              <a:t>;створення списку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(define squares (list 1 4 9 16 25))</a:t>
            </a:r>
            <a:endParaRPr lang="uk-UA" sz="2000" dirty="0">
              <a:solidFill>
                <a:srgbClr val="0000CC"/>
              </a:solidFill>
            </a:endParaRPr>
          </a:p>
          <a:p>
            <a:endParaRPr lang="uk-UA" sz="2000" dirty="0">
              <a:solidFill>
                <a:srgbClr val="0000CC"/>
              </a:solidFill>
            </a:endParaRPr>
          </a:p>
          <a:p>
            <a:r>
              <a:rPr lang="uk-UA" sz="2000" dirty="0">
                <a:solidFill>
                  <a:srgbClr val="006600"/>
                </a:solidFill>
              </a:rPr>
              <a:t>;вибір n-го елементу списку</a:t>
            </a:r>
            <a:endParaRPr lang="en-US" sz="2000" dirty="0">
              <a:solidFill>
                <a:srgbClr val="006600"/>
              </a:solidFill>
            </a:endParaRPr>
          </a:p>
          <a:p>
            <a:r>
              <a:rPr lang="en-US" sz="2000" dirty="0">
                <a:solidFill>
                  <a:srgbClr val="0000CC"/>
                </a:solidFill>
              </a:rPr>
              <a:t>(define (list-reference items n)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</a:t>
            </a:r>
            <a:r>
              <a:rPr lang="en-US" sz="2000" dirty="0">
                <a:solidFill>
                  <a:srgbClr val="0000CC"/>
                </a:solidFill>
              </a:rPr>
              <a:t>(if (= n 0)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</a:t>
            </a:r>
            <a:r>
              <a:rPr lang="en-US" sz="2000" dirty="0">
                <a:solidFill>
                  <a:srgbClr val="0000CC"/>
                </a:solidFill>
              </a:rPr>
              <a:t>(car items)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</a:t>
            </a:r>
            <a:r>
              <a:rPr lang="en-US" sz="2000" dirty="0">
                <a:solidFill>
                  <a:srgbClr val="0000CC"/>
                </a:solidFill>
              </a:rPr>
              <a:t>(list-reference (</a:t>
            </a:r>
            <a:r>
              <a:rPr lang="en-US" sz="2000" dirty="0" err="1">
                <a:solidFill>
                  <a:srgbClr val="0000CC"/>
                </a:solidFill>
              </a:rPr>
              <a:t>cdr</a:t>
            </a:r>
            <a:r>
              <a:rPr lang="en-US" sz="2000" dirty="0">
                <a:solidFill>
                  <a:srgbClr val="0000CC"/>
                </a:solidFill>
              </a:rPr>
              <a:t> items) (- n 1))))</a:t>
            </a:r>
          </a:p>
          <a:p>
            <a:endParaRPr lang="uk-UA" sz="2000" dirty="0">
              <a:solidFill>
                <a:srgbClr val="0000CC"/>
              </a:solidFill>
            </a:endParaRPr>
          </a:p>
          <a:p>
            <a:endParaRPr lang="uk-UA" sz="2000" dirty="0">
              <a:solidFill>
                <a:srgbClr val="0000CC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377444" y="1754196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/>
              <a:t>Метод обчислення </a:t>
            </a:r>
            <a:r>
              <a:rPr lang="uk-UA" sz="2000" b="1" dirty="0" err="1"/>
              <a:t>list-ref</a:t>
            </a:r>
            <a:r>
              <a:rPr lang="en-US" sz="2000" b="1" dirty="0" err="1"/>
              <a:t>erence</a:t>
            </a:r>
            <a:r>
              <a:rPr lang="uk-UA" sz="2000" b="1" dirty="0"/>
              <a:t> </a:t>
            </a:r>
            <a:r>
              <a:rPr lang="uk-UA" sz="2000" dirty="0"/>
              <a:t>:</a:t>
            </a:r>
            <a:endParaRPr lang="ru-RU" sz="2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680176" y="3757001"/>
            <a:ext cx="3680330" cy="70788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(list-reference squares 3)</a:t>
            </a:r>
          </a:p>
          <a:p>
            <a:r>
              <a:rPr lang="uk-UA" sz="2000" i="1" dirty="0">
                <a:solidFill>
                  <a:srgbClr val="C00000"/>
                </a:solidFill>
              </a:rPr>
              <a:t>16</a:t>
            </a:r>
            <a:endParaRPr lang="uk-UA" sz="2000" dirty="0">
              <a:solidFill>
                <a:srgbClr val="C00000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26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4109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02280" y="1005850"/>
            <a:ext cx="8502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uk-UA" sz="2000" dirty="0"/>
              <a:t>Перевірити, чи є аргумент </a:t>
            </a:r>
            <a:r>
              <a:rPr lang="uk-UA" sz="2000" b="1" dirty="0"/>
              <a:t>пустим списком </a:t>
            </a:r>
            <a:r>
              <a:rPr lang="uk-UA" sz="2000" dirty="0"/>
              <a:t>– предикат </a:t>
            </a:r>
            <a:r>
              <a:rPr lang="en-US" sz="2000" b="1" dirty="0">
                <a:solidFill>
                  <a:srgbClr val="0000CC"/>
                </a:solidFill>
              </a:rPr>
              <a:t>null?</a:t>
            </a:r>
            <a:r>
              <a:rPr lang="uk-UA" sz="2000" dirty="0"/>
              <a:t> </a:t>
            </a:r>
          </a:p>
          <a:p>
            <a:pPr marL="457200" indent="-457200">
              <a:buAutoNum type="arabicPeriod"/>
            </a:pPr>
            <a:r>
              <a:rPr lang="uk-UA" sz="2000" dirty="0"/>
              <a:t>Визначення </a:t>
            </a:r>
            <a:r>
              <a:rPr lang="uk-UA" sz="2000" b="1" dirty="0"/>
              <a:t>кількості елементів </a:t>
            </a:r>
            <a:r>
              <a:rPr lang="uk-UA" sz="2000" dirty="0"/>
              <a:t>списку       – процедура </a:t>
            </a:r>
            <a:r>
              <a:rPr lang="en-US" sz="2000" b="1" dirty="0" err="1">
                <a:solidFill>
                  <a:srgbClr val="0000CC"/>
                </a:solidFill>
              </a:rPr>
              <a:t>len</a:t>
            </a:r>
            <a:endParaRPr lang="uk-UA" sz="2000" b="1" dirty="0">
              <a:solidFill>
                <a:srgbClr val="0000CC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02283" y="3688742"/>
            <a:ext cx="6375465" cy="2246769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(define (</a:t>
            </a:r>
            <a:r>
              <a:rPr lang="en-US" sz="2000" dirty="0" err="1">
                <a:solidFill>
                  <a:srgbClr val="0000CC"/>
                </a:solidFill>
              </a:rPr>
              <a:t>len</a:t>
            </a:r>
            <a:r>
              <a:rPr lang="en-US" sz="2000" dirty="0">
                <a:solidFill>
                  <a:srgbClr val="0000CC"/>
                </a:solidFill>
              </a:rPr>
              <a:t> </a:t>
            </a:r>
            <a:r>
              <a:rPr lang="en-US" sz="2000" dirty="0">
                <a:solidFill>
                  <a:srgbClr val="0000CC"/>
                </a:solidFill>
              </a:rPr>
              <a:t>items)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</a:t>
            </a:r>
            <a:r>
              <a:rPr lang="en-US" sz="2000" dirty="0">
                <a:solidFill>
                  <a:srgbClr val="0000CC"/>
                </a:solidFill>
              </a:rPr>
              <a:t>(if (null? items)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1800" dirty="0">
                <a:solidFill>
                  <a:srgbClr val="006600"/>
                </a:solidFill>
              </a:rPr>
              <a:t>; якщо список пустий</a:t>
            </a:r>
            <a:endParaRPr lang="en-US" sz="1800" dirty="0">
              <a:solidFill>
                <a:srgbClr val="006600"/>
              </a:solidFill>
            </a:endParaRPr>
          </a:p>
          <a:p>
            <a:r>
              <a:rPr lang="uk-UA" sz="2000" dirty="0">
                <a:solidFill>
                  <a:srgbClr val="0000CC"/>
                </a:solidFill>
              </a:rPr>
              <a:t>           0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</a:t>
            </a:r>
            <a:r>
              <a:rPr lang="en-US" sz="2000" dirty="0">
                <a:solidFill>
                  <a:srgbClr val="0000CC"/>
                </a:solidFill>
              </a:rPr>
              <a:t>(+ 1 (</a:t>
            </a:r>
            <a:r>
              <a:rPr lang="en-US" sz="2000" dirty="0" err="1">
                <a:solidFill>
                  <a:srgbClr val="0000CC"/>
                </a:solidFill>
              </a:rPr>
              <a:t>len</a:t>
            </a:r>
            <a:r>
              <a:rPr lang="en-US" sz="2000" dirty="0">
                <a:solidFill>
                  <a:srgbClr val="0000CC"/>
                </a:solidFill>
              </a:rPr>
              <a:t> </a:t>
            </a:r>
            <a:r>
              <a:rPr lang="en-US" sz="2000" dirty="0">
                <a:solidFill>
                  <a:srgbClr val="0000CC"/>
                </a:solidFill>
              </a:rPr>
              <a:t>(</a:t>
            </a:r>
            <a:r>
              <a:rPr lang="en-US" sz="2000" dirty="0" err="1">
                <a:solidFill>
                  <a:srgbClr val="0000CC"/>
                </a:solidFill>
              </a:rPr>
              <a:t>cdr</a:t>
            </a:r>
            <a:r>
              <a:rPr lang="en-US" sz="2000" dirty="0">
                <a:solidFill>
                  <a:srgbClr val="0000CC"/>
                </a:solidFill>
              </a:rPr>
              <a:t> items)))))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1800" dirty="0">
                <a:solidFill>
                  <a:srgbClr val="006600"/>
                </a:solidFill>
              </a:rPr>
              <a:t>; порахувати кількість</a:t>
            </a:r>
            <a:endParaRPr lang="en-US" sz="1800" dirty="0">
              <a:solidFill>
                <a:srgbClr val="006600"/>
              </a:solidFill>
            </a:endParaRPr>
          </a:p>
          <a:p>
            <a:endParaRPr lang="uk-UA" sz="2000" dirty="0">
              <a:solidFill>
                <a:srgbClr val="0000CC"/>
              </a:solidFill>
            </a:endParaRPr>
          </a:p>
          <a:p>
            <a:r>
              <a:rPr lang="en-US" sz="2000" dirty="0">
                <a:solidFill>
                  <a:srgbClr val="0000CC"/>
                </a:solidFill>
              </a:rPr>
              <a:t>(define odds (list 1 3 5 7))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1800" dirty="0">
                <a:solidFill>
                  <a:srgbClr val="006600"/>
                </a:solidFill>
              </a:rPr>
              <a:t>; створити список</a:t>
            </a:r>
            <a:endParaRPr lang="en-US" sz="1800" dirty="0">
              <a:solidFill>
                <a:srgbClr val="006600"/>
              </a:solidFill>
            </a:endParaRPr>
          </a:p>
          <a:p>
            <a:endParaRPr lang="uk-UA" sz="2000" dirty="0">
              <a:solidFill>
                <a:srgbClr val="0000CC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79377" y="1835086"/>
            <a:ext cx="100423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/>
              <a:t>Процедура </a:t>
            </a:r>
            <a:r>
              <a:rPr lang="uk-UA" sz="2000" dirty="0" err="1">
                <a:solidFill>
                  <a:srgbClr val="0000CC"/>
                </a:solidFill>
              </a:rPr>
              <a:t>length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реалізує просту </a:t>
            </a:r>
            <a:r>
              <a:rPr lang="uk-UA" sz="2000" dirty="0" err="1"/>
              <a:t>рекурсивную</a:t>
            </a:r>
            <a:r>
              <a:rPr lang="uk-UA" sz="2000" dirty="0"/>
              <a:t> схему. Крок редукції такий: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uk-UA" sz="2000" dirty="0">
                <a:solidFill>
                  <a:srgbClr val="0000CC"/>
                </a:solidFill>
              </a:rPr>
              <a:t>Довжина будь-якого списку дорівнює 1 плюс довжина </a:t>
            </a:r>
            <a:r>
              <a:rPr lang="uk-UA" sz="2000" dirty="0" err="1">
                <a:solidFill>
                  <a:srgbClr val="0000CC"/>
                </a:solidFill>
              </a:rPr>
              <a:t>cdr</a:t>
            </a:r>
            <a:r>
              <a:rPr lang="uk-UA" sz="2000" dirty="0">
                <a:solidFill>
                  <a:srgbClr val="0000CC"/>
                </a:solidFill>
              </a:rPr>
              <a:t> цього списку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uk-UA" sz="2000" dirty="0"/>
              <a:t>Цей крок послідовно застосовується, поки не </a:t>
            </a:r>
            <a:r>
              <a:rPr lang="uk-UA" sz="2000" dirty="0" err="1"/>
              <a:t>досягнето</a:t>
            </a:r>
            <a:r>
              <a:rPr lang="uk-UA" sz="2000" dirty="0"/>
              <a:t> базового випадку: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uk-UA" sz="2000" dirty="0">
                <a:solidFill>
                  <a:srgbClr val="0000CC"/>
                </a:solidFill>
              </a:rPr>
              <a:t>Довжина порожнього списку дорівнює 0</a:t>
            </a:r>
            <a:r>
              <a:rPr lang="uk-UA" sz="2000" dirty="0"/>
              <a:t>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-1" y="125610"/>
            <a:ext cx="12155237" cy="48628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uk-UA" b="1" dirty="0">
                <a:solidFill>
                  <a:schemeClr val="bg1"/>
                </a:solidFill>
              </a:rPr>
              <a:t>Операції зі списками. Кількість елементів. Пустий список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8278353" y="3609660"/>
            <a:ext cx="2354619" cy="1246108"/>
            <a:chOff x="6754350" y="3609660"/>
            <a:chExt cx="2354619" cy="1246108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6856048" y="4147882"/>
              <a:ext cx="2141647" cy="707886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(</a:t>
              </a:r>
              <a:r>
                <a:rPr lang="en-US" sz="2000" dirty="0" err="1">
                  <a:solidFill>
                    <a:srgbClr val="C00000"/>
                  </a:solidFill>
                </a:rPr>
                <a:t>len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odds)</a:t>
              </a:r>
            </a:p>
            <a:p>
              <a:r>
                <a:rPr lang="uk-UA" sz="2000" i="1" dirty="0">
                  <a:solidFill>
                    <a:srgbClr val="C00000"/>
                  </a:solidFill>
                </a:rPr>
                <a:t>4</a:t>
              </a:r>
              <a:endParaRPr lang="uk-UA" sz="20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54350" y="3609660"/>
              <a:ext cx="2354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000" dirty="0">
                  <a:solidFill>
                    <a:srgbClr val="C00000"/>
                  </a:solidFill>
                </a:rPr>
                <a:t>Виклик процедури</a:t>
              </a:r>
              <a:endParaRPr lang="ru-RU" sz="2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27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5177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352" y="907548"/>
            <a:ext cx="1173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b="1" dirty="0">
                <a:solidFill>
                  <a:srgbClr val="009900"/>
                </a:solidFill>
              </a:rPr>
              <a:t>Задача</a:t>
            </a:r>
            <a:r>
              <a:rPr lang="uk-UA" sz="2000" dirty="0"/>
              <a:t>: створити список з елементів двох інших списків, використавши їх в якості </a:t>
            </a:r>
            <a:r>
              <a:rPr lang="uk-UA" sz="2000" dirty="0"/>
              <a:t>аргументів.</a:t>
            </a:r>
            <a:endParaRPr lang="uk-UA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278184" y="4242199"/>
            <a:ext cx="35029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(append squares odds)</a:t>
            </a:r>
          </a:p>
          <a:p>
            <a:r>
              <a:rPr lang="uk-UA" sz="2000" i="1" dirty="0">
                <a:solidFill>
                  <a:srgbClr val="FF0000"/>
                </a:solidFill>
              </a:rPr>
              <a:t>(1 4 9 16 25 1 3 5 7)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(append odds squares)</a:t>
            </a:r>
          </a:p>
          <a:p>
            <a:r>
              <a:rPr lang="uk-UA" sz="2000" i="1" dirty="0">
                <a:solidFill>
                  <a:srgbClr val="FF0000"/>
                </a:solidFill>
              </a:rPr>
              <a:t>(1 3 5 7 1 4 9 16 25)</a:t>
            </a:r>
            <a:endParaRPr lang="uk-UA" sz="2000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15480" y="1846598"/>
            <a:ext cx="103499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sz="1800" dirty="0"/>
              <a:t>Якщо список </a:t>
            </a:r>
            <a:r>
              <a:rPr lang="uk-UA" sz="1800" dirty="0">
                <a:solidFill>
                  <a:srgbClr val="0000CC"/>
                </a:solidFill>
              </a:rPr>
              <a:t>list1</a:t>
            </a:r>
            <a:r>
              <a:rPr lang="uk-UA" sz="1800" dirty="0"/>
              <a:t> порожній, то результатом є список </a:t>
            </a:r>
            <a:r>
              <a:rPr lang="uk-UA" sz="1800" dirty="0">
                <a:solidFill>
                  <a:srgbClr val="0000CC"/>
                </a:solidFill>
              </a:rPr>
              <a:t>list2</a:t>
            </a:r>
            <a:r>
              <a:rPr lang="uk-UA" sz="18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800" dirty="0"/>
              <a:t>В іншому випадку, потрібно сконструювати новий </a:t>
            </a:r>
            <a:r>
              <a:rPr lang="uk-UA" sz="1800" dirty="0"/>
              <a:t>список, додавши на початок другого списку елементи першого:</a:t>
            </a:r>
          </a:p>
          <a:p>
            <a:pPr lvl="1"/>
            <a:r>
              <a:rPr lang="uk-UA" sz="1800" dirty="0" smtClean="0"/>
              <a:t>2.1. Для </a:t>
            </a:r>
            <a:r>
              <a:rPr lang="uk-UA" sz="1800" dirty="0"/>
              <a:t>цього </a:t>
            </a:r>
            <a:r>
              <a:rPr lang="uk-UA" sz="1800" dirty="0"/>
              <a:t>за допомогою </a:t>
            </a:r>
            <a:r>
              <a:rPr lang="uk-UA" sz="1800" dirty="0" err="1">
                <a:solidFill>
                  <a:srgbClr val="0000CC"/>
                </a:solidFill>
              </a:rPr>
              <a:t>cons</a:t>
            </a:r>
            <a:r>
              <a:rPr lang="uk-UA" sz="1800" dirty="0">
                <a:solidFill>
                  <a:srgbClr val="0000CC"/>
                </a:solidFill>
              </a:rPr>
              <a:t> </a:t>
            </a:r>
            <a:r>
              <a:rPr lang="uk-UA" sz="1800" dirty="0"/>
              <a:t>конструюється список, </a:t>
            </a:r>
          </a:p>
          <a:p>
            <a:pPr lvl="1"/>
            <a:r>
              <a:rPr lang="uk-UA" sz="1800" dirty="0" smtClean="0"/>
              <a:t>2.2. Вибирається </a:t>
            </a:r>
            <a:r>
              <a:rPr lang="uk-UA" sz="1800" dirty="0"/>
              <a:t>перший елемент </a:t>
            </a:r>
            <a:r>
              <a:rPr lang="uk-UA" sz="1800" dirty="0">
                <a:solidFill>
                  <a:srgbClr val="0000CC"/>
                </a:solidFill>
              </a:rPr>
              <a:t>list1 </a:t>
            </a:r>
            <a:r>
              <a:rPr lang="uk-UA" sz="1800" dirty="0"/>
              <a:t>за допомогою </a:t>
            </a:r>
            <a:r>
              <a:rPr lang="uk-UA" sz="1800" dirty="0" err="1">
                <a:solidFill>
                  <a:srgbClr val="0000CC"/>
                </a:solidFill>
              </a:rPr>
              <a:t>car</a:t>
            </a:r>
            <a:r>
              <a:rPr lang="uk-UA" sz="1800" dirty="0">
                <a:solidFill>
                  <a:srgbClr val="0000CC"/>
                </a:solidFill>
              </a:rPr>
              <a:t> </a:t>
            </a:r>
            <a:endParaRPr lang="uk-UA" sz="1800" dirty="0">
              <a:solidFill>
                <a:srgbClr val="0000CC"/>
              </a:solidFill>
            </a:endParaRPr>
          </a:p>
          <a:p>
            <a:pPr lvl="1"/>
            <a:r>
              <a:rPr lang="uk-UA" sz="1800" dirty="0" smtClean="0"/>
              <a:t>2.3. Додається </a:t>
            </a:r>
            <a:r>
              <a:rPr lang="uk-UA" sz="1800" dirty="0"/>
              <a:t>елементи, починаючи з другого до </a:t>
            </a:r>
            <a:r>
              <a:rPr lang="uk-UA" sz="1800" dirty="0">
                <a:solidFill>
                  <a:srgbClr val="0000CC"/>
                </a:solidFill>
              </a:rPr>
              <a:t>list2 </a:t>
            </a:r>
            <a:r>
              <a:rPr lang="uk-UA" sz="1800" dirty="0">
                <a:solidFill>
                  <a:srgbClr val="0000CC"/>
                </a:solidFill>
              </a:rPr>
              <a:t> </a:t>
            </a:r>
            <a:r>
              <a:rPr lang="uk-UA" sz="1800" dirty="0"/>
              <a:t>за допомогою </a:t>
            </a:r>
            <a:r>
              <a:rPr lang="uk-UA" sz="1800" dirty="0" err="1">
                <a:solidFill>
                  <a:srgbClr val="0000CC"/>
                </a:solidFill>
              </a:rPr>
              <a:t>cdr</a:t>
            </a:r>
            <a:r>
              <a:rPr lang="uk-UA" sz="1800" dirty="0">
                <a:solidFill>
                  <a:srgbClr val="0000CC"/>
                </a:solidFill>
              </a:rPr>
              <a:t> </a:t>
            </a:r>
            <a:r>
              <a:rPr lang="uk-UA" sz="1800" dirty="0"/>
              <a:t>від </a:t>
            </a:r>
            <a:r>
              <a:rPr lang="uk-UA" sz="1800" dirty="0">
                <a:solidFill>
                  <a:srgbClr val="0000CC"/>
                </a:solidFill>
              </a:rPr>
              <a:t>list1</a:t>
            </a:r>
            <a:endParaRPr lang="uk-UA" sz="1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737284" y="3845209"/>
            <a:ext cx="5469701" cy="2554545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(define odds (list 1 3 5 7))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>
                <a:solidFill>
                  <a:srgbClr val="006600"/>
                </a:solidFill>
              </a:rPr>
              <a:t>; створити списки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(define squares (list 1 </a:t>
            </a:r>
            <a:r>
              <a:rPr lang="uk-UA" sz="2000" dirty="0">
                <a:solidFill>
                  <a:srgbClr val="0000CC"/>
                </a:solidFill>
              </a:rPr>
              <a:t>4</a:t>
            </a:r>
            <a:r>
              <a:rPr lang="en-US" sz="2000" dirty="0">
                <a:solidFill>
                  <a:srgbClr val="0000CC"/>
                </a:solidFill>
              </a:rPr>
              <a:t> </a:t>
            </a:r>
            <a:r>
              <a:rPr lang="uk-UA" sz="2000" dirty="0">
                <a:solidFill>
                  <a:srgbClr val="0000CC"/>
                </a:solidFill>
              </a:rPr>
              <a:t>9</a:t>
            </a:r>
            <a:r>
              <a:rPr lang="en-US" sz="2000" dirty="0">
                <a:solidFill>
                  <a:srgbClr val="0000CC"/>
                </a:solidFill>
              </a:rPr>
              <a:t> </a:t>
            </a:r>
            <a:r>
              <a:rPr lang="uk-UA" sz="2000" dirty="0">
                <a:solidFill>
                  <a:srgbClr val="0000CC"/>
                </a:solidFill>
              </a:rPr>
              <a:t>16 25</a:t>
            </a:r>
            <a:r>
              <a:rPr lang="en-US" sz="2000" dirty="0">
                <a:solidFill>
                  <a:srgbClr val="0000CC"/>
                </a:solidFill>
              </a:rPr>
              <a:t>))</a:t>
            </a:r>
            <a:endParaRPr lang="uk-UA" sz="2000" dirty="0">
              <a:solidFill>
                <a:srgbClr val="0000CC"/>
              </a:solidFill>
            </a:endParaRPr>
          </a:p>
          <a:p>
            <a:endParaRPr lang="en-US" sz="2000" dirty="0">
              <a:solidFill>
                <a:srgbClr val="006600"/>
              </a:solidFill>
            </a:endParaRPr>
          </a:p>
          <a:p>
            <a:r>
              <a:rPr lang="en-US" sz="2000" dirty="0">
                <a:solidFill>
                  <a:srgbClr val="0000CC"/>
                </a:solidFill>
              </a:rPr>
              <a:t>(define (</a:t>
            </a:r>
            <a:r>
              <a:rPr lang="en-US" sz="2000" dirty="0">
                <a:solidFill>
                  <a:srgbClr val="006600"/>
                </a:solidFill>
              </a:rPr>
              <a:t>append </a:t>
            </a:r>
            <a:r>
              <a:rPr lang="en-US" sz="2000" dirty="0">
                <a:solidFill>
                  <a:srgbClr val="0000CC"/>
                </a:solidFill>
              </a:rPr>
              <a:t>list1 list2)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</a:t>
            </a:r>
            <a:r>
              <a:rPr lang="en-US" sz="2000" dirty="0">
                <a:solidFill>
                  <a:srgbClr val="0000CC"/>
                </a:solidFill>
              </a:rPr>
              <a:t>(if (null? list1)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</a:t>
            </a:r>
            <a:r>
              <a:rPr lang="en-US" sz="2000" dirty="0">
                <a:solidFill>
                  <a:srgbClr val="0000CC"/>
                </a:solidFill>
              </a:rPr>
              <a:t>list2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</a:t>
            </a:r>
            <a:r>
              <a:rPr lang="en-US" sz="2000" dirty="0">
                <a:solidFill>
                  <a:srgbClr val="0000CC"/>
                </a:solidFill>
              </a:rPr>
              <a:t>(cons (car list1) </a:t>
            </a:r>
            <a:endParaRPr lang="uk-UA" sz="2000" dirty="0">
              <a:solidFill>
                <a:srgbClr val="0000CC"/>
              </a:solidFill>
            </a:endParaRPr>
          </a:p>
          <a:p>
            <a:r>
              <a:rPr lang="uk-UA" sz="2000" dirty="0">
                <a:solidFill>
                  <a:srgbClr val="0000CC"/>
                </a:solidFill>
              </a:rPr>
              <a:t>               </a:t>
            </a:r>
            <a:r>
              <a:rPr lang="en-US" sz="2000" dirty="0">
                <a:solidFill>
                  <a:srgbClr val="0000CC"/>
                </a:solidFill>
              </a:rPr>
              <a:t>(</a:t>
            </a:r>
            <a:r>
              <a:rPr lang="en-US" sz="2000" dirty="0">
                <a:solidFill>
                  <a:srgbClr val="006600"/>
                </a:solidFill>
              </a:rPr>
              <a:t>append </a:t>
            </a:r>
            <a:r>
              <a:rPr lang="en-US" sz="2000" dirty="0">
                <a:solidFill>
                  <a:srgbClr val="0000CC"/>
                </a:solidFill>
              </a:rPr>
              <a:t>(</a:t>
            </a:r>
            <a:r>
              <a:rPr lang="en-US" sz="2000" dirty="0" err="1">
                <a:solidFill>
                  <a:srgbClr val="0000CC"/>
                </a:solidFill>
              </a:rPr>
              <a:t>cdr</a:t>
            </a:r>
            <a:r>
              <a:rPr lang="en-US" sz="2000" dirty="0">
                <a:solidFill>
                  <a:srgbClr val="0000CC"/>
                </a:solidFill>
              </a:rPr>
              <a:t> list1) list2))))</a:t>
            </a:r>
            <a:endParaRPr lang="uk-UA" sz="2000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2081" y="3785720"/>
            <a:ext cx="354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solidFill>
                  <a:srgbClr val="C00000"/>
                </a:solidFill>
              </a:rPr>
              <a:t>Виклик процедури </a:t>
            </a:r>
            <a:r>
              <a:rPr lang="en-US" sz="2000" dirty="0">
                <a:solidFill>
                  <a:srgbClr val="C00000"/>
                </a:solidFill>
              </a:rPr>
              <a:t>append </a:t>
            </a:r>
            <a:r>
              <a:rPr lang="uk-UA" sz="2000" dirty="0">
                <a:solidFill>
                  <a:srgbClr val="C00000"/>
                </a:solidFill>
              </a:rPr>
              <a:t>: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523999" y="3"/>
            <a:ext cx="9144000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chemeClr val="bg1"/>
                </a:solidFill>
              </a:rPr>
              <a:t>Операції зі списками. З</a:t>
            </a:r>
            <a:r>
              <a:rPr lang="en-US" b="1" dirty="0">
                <a:solidFill>
                  <a:schemeClr val="bg1"/>
                </a:solidFill>
              </a:rPr>
              <a:t>’</a:t>
            </a:r>
            <a:r>
              <a:rPr lang="uk-UA" b="1" dirty="0">
                <a:solidFill>
                  <a:schemeClr val="bg1"/>
                </a:solidFill>
              </a:rPr>
              <a:t>єднання списків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737284" y="1389720"/>
            <a:ext cx="8581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000" b="1" dirty="0"/>
              <a:t>Алгоритм з'єднання списків </a:t>
            </a:r>
            <a:r>
              <a:rPr lang="uk-UA" sz="2000" b="1" dirty="0">
                <a:solidFill>
                  <a:srgbClr val="0000CC"/>
                </a:solidFill>
              </a:rPr>
              <a:t>list1</a:t>
            </a:r>
            <a:r>
              <a:rPr lang="uk-UA" sz="2000" b="1" dirty="0"/>
              <a:t> і </a:t>
            </a:r>
            <a:r>
              <a:rPr lang="uk-UA" sz="2000" b="1" dirty="0">
                <a:solidFill>
                  <a:srgbClr val="0000CC"/>
                </a:solidFill>
              </a:rPr>
              <a:t>list2</a:t>
            </a:r>
            <a:r>
              <a:rPr lang="uk-UA" sz="2000" b="1" dirty="0"/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78184" y="5622006"/>
            <a:ext cx="4487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/>
              <a:t>В </a:t>
            </a:r>
            <a:r>
              <a:rPr lang="en-US" sz="1600" b="1" dirty="0" err="1"/>
              <a:t>DrRacket</a:t>
            </a:r>
            <a:r>
              <a:rPr lang="en-US" sz="1600" b="1" dirty="0"/>
              <a:t> </a:t>
            </a:r>
            <a:r>
              <a:rPr lang="uk-UA" sz="1600" dirty="0"/>
              <a:t>замість </a:t>
            </a:r>
            <a:r>
              <a:rPr lang="en-US" sz="1600" dirty="0"/>
              <a:t>append </a:t>
            </a:r>
            <a:r>
              <a:rPr lang="uk-UA" sz="1600" dirty="0"/>
              <a:t> слід записати іншу назву, наприклад, </a:t>
            </a:r>
            <a:r>
              <a:rPr lang="en-US" sz="1600" dirty="0"/>
              <a:t>app</a:t>
            </a:r>
            <a:r>
              <a:rPr lang="uk-UA" sz="1600" dirty="0"/>
              <a:t>.  </a:t>
            </a:r>
            <a:endParaRPr lang="ru-RU" sz="1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28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2803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9336" y="919124"/>
            <a:ext cx="12035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009900"/>
                </a:solidFill>
              </a:rPr>
              <a:t>Задача</a:t>
            </a:r>
            <a:r>
              <a:rPr lang="uk-UA" sz="2000" dirty="0"/>
              <a:t>. Заданий список. Необхідно застосувати </a:t>
            </a:r>
            <a:r>
              <a:rPr lang="uk-UA" sz="2000" dirty="0">
                <a:solidFill>
                  <a:srgbClr val="0000CC"/>
                </a:solidFill>
              </a:rPr>
              <a:t>перетворення до кожного елементу списку і отримати новий список результатів. </a:t>
            </a:r>
          </a:p>
          <a:p>
            <a:r>
              <a:rPr lang="uk-UA" sz="2000" dirty="0"/>
              <a:t>Наприклад, наступна процедура </a:t>
            </a:r>
            <a:r>
              <a:rPr lang="uk-UA" sz="2000" b="1" dirty="0"/>
              <a:t>множить кожен елемент списку на задане число.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524000" y="3"/>
            <a:ext cx="9144000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chemeClr val="bg1"/>
                </a:solidFill>
              </a:rPr>
              <a:t>Операції зі списками. Перетворення списків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737360" y="2636912"/>
            <a:ext cx="4358640" cy="1938992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(define (scale-list items factor)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</a:t>
            </a:r>
            <a:r>
              <a:rPr lang="en-US" sz="2000" dirty="0">
                <a:solidFill>
                  <a:srgbClr val="0000CC"/>
                </a:solidFill>
              </a:rPr>
              <a:t>(if (null? items)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</a:t>
            </a:r>
            <a:r>
              <a:rPr lang="uk-UA" sz="2000" dirty="0">
                <a:solidFill>
                  <a:srgbClr val="0000CC"/>
                </a:solidFill>
              </a:rPr>
              <a:t>0</a:t>
            </a:r>
            <a:endParaRPr lang="en-US" sz="2000" dirty="0">
              <a:solidFill>
                <a:srgbClr val="0000CC"/>
              </a:solidFill>
            </a:endParaRPr>
          </a:p>
          <a:p>
            <a:r>
              <a:rPr lang="uk-UA" sz="2000" dirty="0">
                <a:solidFill>
                  <a:srgbClr val="0000CC"/>
                </a:solidFill>
              </a:rPr>
              <a:t>         </a:t>
            </a:r>
            <a:r>
              <a:rPr lang="en-US" sz="2000" dirty="0">
                <a:solidFill>
                  <a:srgbClr val="0000CC"/>
                </a:solidFill>
              </a:rPr>
              <a:t>(cons (* (car items) factor)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      </a:t>
            </a:r>
            <a:r>
              <a:rPr lang="en-US" sz="2000" dirty="0">
                <a:solidFill>
                  <a:srgbClr val="0000CC"/>
                </a:solidFill>
              </a:rPr>
              <a:t>(scale-list (</a:t>
            </a:r>
            <a:r>
              <a:rPr lang="en-US" sz="2000" dirty="0" err="1">
                <a:solidFill>
                  <a:srgbClr val="0000CC"/>
                </a:solidFill>
              </a:rPr>
              <a:t>cdr</a:t>
            </a:r>
            <a:r>
              <a:rPr lang="en-US" sz="2000" dirty="0">
                <a:solidFill>
                  <a:srgbClr val="0000CC"/>
                </a:solidFill>
              </a:rPr>
              <a:t> items) </a:t>
            </a:r>
            <a:endParaRPr lang="uk-UA" sz="2000" dirty="0">
              <a:solidFill>
                <a:srgbClr val="0000CC"/>
              </a:solidFill>
            </a:endParaRPr>
          </a:p>
          <a:p>
            <a:r>
              <a:rPr lang="uk-UA" sz="2000" dirty="0">
                <a:solidFill>
                  <a:srgbClr val="0000CC"/>
                </a:solidFill>
              </a:rPr>
              <a:t>                           </a:t>
            </a:r>
            <a:r>
              <a:rPr lang="en-US" sz="2000" dirty="0">
                <a:solidFill>
                  <a:srgbClr val="0000CC"/>
                </a:solidFill>
              </a:rPr>
              <a:t>factor))))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671821" y="3691869"/>
            <a:ext cx="3410712" cy="707886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C00000"/>
                </a:solidFill>
              </a:rPr>
              <a:t>(scale-list (list 1 2 3 4 5) 10)</a:t>
            </a:r>
          </a:p>
          <a:p>
            <a:r>
              <a:rPr lang="uk-UA" sz="2000" i="1" dirty="0">
                <a:solidFill>
                  <a:srgbClr val="C00000"/>
                </a:solidFill>
              </a:rPr>
              <a:t>(10 20 30 40 50)</a:t>
            </a:r>
            <a:endParaRPr lang="uk-UA" sz="20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88088" y="2846997"/>
            <a:ext cx="3423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>
                <a:solidFill>
                  <a:srgbClr val="C00000"/>
                </a:solidFill>
              </a:rPr>
              <a:t>Виклик процедури </a:t>
            </a:r>
            <a:r>
              <a:rPr lang="en-US" sz="2000" dirty="0">
                <a:solidFill>
                  <a:srgbClr val="C00000"/>
                </a:solidFill>
              </a:rPr>
              <a:t>scale-list</a:t>
            </a:r>
            <a:endParaRPr lang="uk-UA" sz="2000" dirty="0">
              <a:solidFill>
                <a:srgbClr val="C00000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29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5596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84043" y="1268760"/>
            <a:ext cx="9144000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6462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uk-UA" sz="2200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Ведення </a:t>
            </a:r>
            <a:r>
              <a:rPr lang="uk-UA" sz="22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в абстракцію даних</a:t>
            </a:r>
            <a:endParaRPr lang="ru-RU" sz="2200" dirty="0">
              <a:solidFill>
                <a:srgbClr val="00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906462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uk-UA" sz="2200" dirty="0"/>
              <a:t>Пари</a:t>
            </a:r>
          </a:p>
          <a:p>
            <a:pPr marL="906462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uk-UA" sz="2200" dirty="0"/>
              <a:t>Ієрархічні дані і властивість замикання</a:t>
            </a:r>
          </a:p>
          <a:p>
            <a:pPr marL="906462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uk-UA" sz="2200" dirty="0"/>
              <a:t>Подання послідовностей</a:t>
            </a:r>
          </a:p>
          <a:p>
            <a:pPr marL="906462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uk-UA" sz="2200" dirty="0"/>
              <a:t>Операції зі списками</a:t>
            </a:r>
          </a:p>
          <a:p>
            <a:pPr marL="906462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uk-UA" sz="2200" dirty="0" smtClean="0"/>
              <a:t>Дерева як Ієрархічні  структури</a:t>
            </a:r>
            <a:endParaRPr lang="uk-UA" sz="2200" dirty="0"/>
          </a:p>
          <a:p>
            <a:pPr marL="906462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uk-UA" sz="2200" dirty="0" smtClean="0"/>
              <a:t>Подання дерев</a:t>
            </a:r>
            <a:endParaRPr lang="uk-UA" sz="2200" dirty="0"/>
          </a:p>
          <a:p>
            <a:pPr marL="457200" indent="-7938">
              <a:spcBef>
                <a:spcPts val="600"/>
              </a:spcBef>
              <a:spcAft>
                <a:spcPts val="600"/>
              </a:spcAft>
            </a:pPr>
            <a:endParaRPr lang="uk-UA" sz="2400" dirty="0">
              <a:solidFill>
                <a:srgbClr val="00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lvl="2" indent="450215" algn="just">
              <a:spcBef>
                <a:spcPts val="600"/>
              </a:spcBef>
              <a:spcAft>
                <a:spcPts val="600"/>
              </a:spcAft>
            </a:pPr>
            <a:endParaRPr lang="uk-UA" b="1" dirty="0"/>
          </a:p>
          <a:p>
            <a:pPr marL="0" lvl="2" indent="450215" algn="just">
              <a:spcBef>
                <a:spcPts val="600"/>
              </a:spcBef>
              <a:spcAft>
                <a:spcPts val="600"/>
              </a:spcAft>
            </a:pPr>
            <a:endParaRPr lang="uk-UA" b="1" dirty="0">
              <a:solidFill>
                <a:prstClr val="black"/>
              </a:solidFill>
            </a:endParaRPr>
          </a:p>
          <a:p>
            <a:pPr marL="0" lvl="2" indent="450215" algn="just">
              <a:spcBef>
                <a:spcPts val="600"/>
              </a:spcBef>
              <a:spcAft>
                <a:spcPts val="600"/>
              </a:spcAft>
            </a:pPr>
            <a:endParaRPr lang="ru-RU" b="1" dirty="0"/>
          </a:p>
          <a:p>
            <a:pPr marL="0" lvl="2" indent="450215" algn="just">
              <a:spcBef>
                <a:spcPts val="600"/>
              </a:spcBef>
              <a:spcAft>
                <a:spcPts val="600"/>
              </a:spcAft>
            </a:pPr>
            <a:endParaRPr lang="ru-RU" b="1" dirty="0">
              <a:ea typeface="Palatino Linotype" panose="02040502050505030304" pitchFamily="18" charset="0"/>
            </a:endParaRPr>
          </a:p>
          <a:p>
            <a:pPr indent="450215" algn="just">
              <a:spcBef>
                <a:spcPts val="600"/>
              </a:spcBef>
              <a:spcAft>
                <a:spcPts val="600"/>
              </a:spcAft>
            </a:pPr>
            <a:endParaRPr lang="ru-RU" b="1" dirty="0">
              <a:solidFill>
                <a:srgbClr val="00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indent="450215" algn="just">
              <a:spcBef>
                <a:spcPts val="600"/>
              </a:spcBef>
              <a:spcAft>
                <a:spcPts val="600"/>
              </a:spcAft>
            </a:pPr>
            <a:endParaRPr lang="ru-RU" b="1" dirty="0">
              <a:solidFill>
                <a:srgbClr val="00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indent="450215" algn="just">
              <a:spcBef>
                <a:spcPts val="600"/>
              </a:spcBef>
              <a:spcAft>
                <a:spcPts val="600"/>
              </a:spcAft>
            </a:pPr>
            <a:r>
              <a:rPr lang="uk-UA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ru-RU" b="1" dirty="0">
              <a:solidFill>
                <a:srgbClr val="00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24000" y="0"/>
            <a:ext cx="9143998" cy="70788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indent="450215" algn="ctr">
              <a:spcBef>
                <a:spcPts val="600"/>
              </a:spcBef>
              <a:spcAft>
                <a:spcPts val="600"/>
              </a:spcAft>
            </a:pPr>
            <a:r>
              <a:rPr lang="uk-UA" sz="40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Зміст</a:t>
            </a:r>
            <a:endParaRPr lang="ru-RU" sz="40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3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4835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07368" y="986876"/>
            <a:ext cx="11665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1800" b="1" dirty="0"/>
              <a:t>Застосування процедури вищого </a:t>
            </a:r>
            <a:r>
              <a:rPr lang="uk-UA" sz="1800" b="1" dirty="0"/>
              <a:t>порядку</a:t>
            </a:r>
          </a:p>
          <a:p>
            <a:pPr algn="ctr"/>
            <a:endParaRPr lang="uk-UA" sz="1800" b="1" dirty="0"/>
          </a:p>
          <a:p>
            <a:r>
              <a:rPr lang="uk-UA" sz="1800" dirty="0"/>
              <a:t>Процедура </a:t>
            </a:r>
            <a:r>
              <a:rPr lang="uk-UA" sz="1800" dirty="0"/>
              <a:t>вищого порядку </a:t>
            </a:r>
            <a:r>
              <a:rPr lang="en-US" sz="1800" dirty="0">
                <a:solidFill>
                  <a:srgbClr val="0000CC"/>
                </a:solidFill>
              </a:rPr>
              <a:t>map</a:t>
            </a:r>
            <a:r>
              <a:rPr lang="uk-UA" sz="1800" dirty="0"/>
              <a:t> </a:t>
            </a:r>
            <a:r>
              <a:rPr lang="uk-UA" sz="1800" dirty="0"/>
              <a:t>бере в якості аргументів процедуру від одного аргументу і список, а повертає список результатів, застосувавши процедуру </a:t>
            </a:r>
            <a:r>
              <a:rPr lang="uk-UA" sz="1800" dirty="0"/>
              <a:t>від одного аргументу до </a:t>
            </a:r>
            <a:r>
              <a:rPr lang="uk-UA" sz="1800" dirty="0"/>
              <a:t>кожного елементу списку: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71780" y="2587432"/>
            <a:ext cx="4544184" cy="1477328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(define (map proc items)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</a:t>
            </a:r>
            <a:r>
              <a:rPr lang="en-US" sz="1800" dirty="0">
                <a:solidFill>
                  <a:srgbClr val="0000CC"/>
                </a:solidFill>
              </a:rPr>
              <a:t>(if (null? items)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     </a:t>
            </a:r>
            <a:r>
              <a:rPr lang="en-US" sz="1800" dirty="0">
                <a:solidFill>
                  <a:srgbClr val="0000CC"/>
                </a:solidFill>
              </a:rPr>
              <a:t>nil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    </a:t>
            </a:r>
            <a:r>
              <a:rPr lang="en-US" sz="1800" dirty="0">
                <a:solidFill>
                  <a:srgbClr val="0000CC"/>
                </a:solidFill>
              </a:rPr>
              <a:t>(cons (proc (car items))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              </a:t>
            </a:r>
            <a:r>
              <a:rPr lang="en-US" sz="1800" dirty="0">
                <a:solidFill>
                  <a:srgbClr val="0000CC"/>
                </a:solidFill>
              </a:rPr>
              <a:t>(map proc (</a:t>
            </a:r>
            <a:r>
              <a:rPr lang="en-US" sz="1800" dirty="0" err="1">
                <a:solidFill>
                  <a:srgbClr val="0000CC"/>
                </a:solidFill>
              </a:rPr>
              <a:t>cdr</a:t>
            </a:r>
            <a:r>
              <a:rPr lang="en-US" sz="1800" dirty="0">
                <a:solidFill>
                  <a:srgbClr val="0000CC"/>
                </a:solidFill>
              </a:rPr>
              <a:t> items)))))</a:t>
            </a:r>
            <a:endParaRPr lang="uk-UA" sz="1800" dirty="0">
              <a:solidFill>
                <a:srgbClr val="0000CC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57708" y="4609739"/>
            <a:ext cx="3456384" cy="175432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(map </a:t>
            </a:r>
            <a:r>
              <a:rPr lang="en-US" sz="1800" b="1" dirty="0">
                <a:solidFill>
                  <a:srgbClr val="0000CC"/>
                </a:solidFill>
              </a:rPr>
              <a:t>abs</a:t>
            </a:r>
            <a:r>
              <a:rPr lang="en-US" sz="1800" dirty="0">
                <a:solidFill>
                  <a:srgbClr val="0000CC"/>
                </a:solidFill>
              </a:rPr>
              <a:t> (list -10 2.5 -11.6 17))</a:t>
            </a:r>
          </a:p>
          <a:p>
            <a:r>
              <a:rPr lang="uk-UA" sz="1800" i="1" dirty="0">
                <a:solidFill>
                  <a:srgbClr val="C00000"/>
                </a:solidFill>
              </a:rPr>
              <a:t>(10 2.5 11.6 17)</a:t>
            </a:r>
          </a:p>
          <a:p>
            <a:endParaRPr lang="uk-UA" sz="1800" i="1" dirty="0">
              <a:solidFill>
                <a:srgbClr val="C00000"/>
              </a:solidFill>
            </a:endParaRPr>
          </a:p>
          <a:p>
            <a:r>
              <a:rPr lang="nn-NO" sz="1800" dirty="0">
                <a:solidFill>
                  <a:srgbClr val="0000CC"/>
                </a:solidFill>
              </a:rPr>
              <a:t>(map (lambda (x) (* x x))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     </a:t>
            </a:r>
            <a:r>
              <a:rPr lang="da-DK" sz="1800" dirty="0">
                <a:solidFill>
                  <a:srgbClr val="0000CC"/>
                </a:solidFill>
              </a:rPr>
              <a:t>(list 1 2 3 4))</a:t>
            </a:r>
          </a:p>
          <a:p>
            <a:r>
              <a:rPr lang="uk-UA" sz="1800" i="1" dirty="0">
                <a:solidFill>
                  <a:srgbClr val="C00000"/>
                </a:solidFill>
              </a:rPr>
              <a:t>(1 4 9 16</a:t>
            </a:r>
            <a:r>
              <a:rPr lang="uk-UA" sz="1800" i="1" dirty="0" smtClean="0">
                <a:solidFill>
                  <a:srgbClr val="C00000"/>
                </a:solidFill>
              </a:rPr>
              <a:t>)</a:t>
            </a:r>
            <a:r>
              <a:rPr lang="en-US" sz="1800" i="1" dirty="0" smtClean="0">
                <a:solidFill>
                  <a:srgbClr val="C00000"/>
                </a:solidFill>
              </a:rPr>
              <a:t> ; 1^2   2^2  3^2    4^2</a:t>
            </a:r>
            <a:endParaRPr lang="uk-UA" sz="18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1545" y="4187988"/>
            <a:ext cx="271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800" dirty="0"/>
              <a:t>Виклик процедури </a:t>
            </a:r>
            <a:r>
              <a:rPr lang="en-US" sz="1800" dirty="0">
                <a:solidFill>
                  <a:srgbClr val="0000CC"/>
                </a:solidFill>
              </a:rPr>
              <a:t>map </a:t>
            </a:r>
            <a:endParaRPr lang="uk-UA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7392145" y="4198235"/>
            <a:ext cx="271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800" dirty="0"/>
              <a:t>Виклик процедури </a:t>
            </a:r>
            <a:r>
              <a:rPr lang="en-US" sz="1800" dirty="0">
                <a:solidFill>
                  <a:srgbClr val="0000CC"/>
                </a:solidFill>
              </a:rPr>
              <a:t>map </a:t>
            </a:r>
            <a:endParaRPr lang="uk-UA" sz="1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240016" y="4625602"/>
            <a:ext cx="5439566" cy="175432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(map + (list 1 2 3) (list 40 50 60) (list 700 800 900))</a:t>
            </a:r>
          </a:p>
          <a:p>
            <a:r>
              <a:rPr lang="uk-UA" sz="1800" i="1" dirty="0">
                <a:solidFill>
                  <a:srgbClr val="C00000"/>
                </a:solidFill>
              </a:rPr>
              <a:t>(741 852 963)</a:t>
            </a:r>
          </a:p>
          <a:p>
            <a:r>
              <a:rPr lang="es-ES" sz="1800" dirty="0">
                <a:solidFill>
                  <a:srgbClr val="0000CC"/>
                </a:solidFill>
              </a:rPr>
              <a:t>(map (lambda (x y) (+ x (* 2 y)))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  </a:t>
            </a:r>
            <a:r>
              <a:rPr lang="en-US" sz="1800" dirty="0">
                <a:solidFill>
                  <a:srgbClr val="0000CC"/>
                </a:solidFill>
              </a:rPr>
              <a:t>(list 1 2 3)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  </a:t>
            </a:r>
            <a:r>
              <a:rPr lang="en-US" sz="1800" dirty="0">
                <a:solidFill>
                  <a:srgbClr val="0000CC"/>
                </a:solidFill>
              </a:rPr>
              <a:t>(list 4 5 6))</a:t>
            </a:r>
          </a:p>
          <a:p>
            <a:r>
              <a:rPr lang="uk-UA" sz="1800" i="1" dirty="0">
                <a:solidFill>
                  <a:srgbClr val="C00000"/>
                </a:solidFill>
              </a:rPr>
              <a:t>(9 12 15</a:t>
            </a:r>
            <a:r>
              <a:rPr lang="uk-UA" sz="1800" i="1" dirty="0" smtClean="0">
                <a:solidFill>
                  <a:srgbClr val="C00000"/>
                </a:solidFill>
              </a:rPr>
              <a:t>) </a:t>
            </a:r>
            <a:r>
              <a:rPr lang="en-US" sz="1800" i="1" dirty="0" smtClean="0">
                <a:solidFill>
                  <a:srgbClr val="C00000"/>
                </a:solidFill>
              </a:rPr>
              <a:t>;1+4*2    2+5*2   3+6*2   </a:t>
            </a:r>
            <a:endParaRPr lang="uk-UA" sz="1800" dirty="0">
              <a:solidFill>
                <a:srgbClr val="C0000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524000" y="3"/>
            <a:ext cx="9144000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chemeClr val="bg1"/>
                </a:solidFill>
              </a:rPr>
              <a:t>Операції зі списками. Перетворення списків</a:t>
            </a:r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1999382" y="2308562"/>
            <a:ext cx="496219" cy="2364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52185" y="2740950"/>
            <a:ext cx="2528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rgbClr val="C00000"/>
                </a:solidFill>
              </a:rPr>
              <a:t>В </a:t>
            </a:r>
            <a:r>
              <a:rPr lang="en-US" sz="1600" dirty="0" err="1">
                <a:solidFill>
                  <a:srgbClr val="C00000"/>
                </a:solidFill>
              </a:rPr>
              <a:t>DrRacket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uk-UA" sz="1600" dirty="0">
                <a:solidFill>
                  <a:srgbClr val="C00000"/>
                </a:solidFill>
              </a:rPr>
              <a:t>замість </a:t>
            </a:r>
            <a:r>
              <a:rPr lang="en-US" sz="1600" dirty="0">
                <a:solidFill>
                  <a:srgbClr val="C00000"/>
                </a:solidFill>
              </a:rPr>
              <a:t>map </a:t>
            </a:r>
            <a:r>
              <a:rPr lang="uk-UA" sz="1600" dirty="0">
                <a:solidFill>
                  <a:srgbClr val="C00000"/>
                </a:solidFill>
              </a:rPr>
              <a:t>слід писати </a:t>
            </a:r>
            <a:r>
              <a:rPr lang="en-US" sz="1600" dirty="0" err="1">
                <a:solidFill>
                  <a:srgbClr val="C00000"/>
                </a:solidFill>
              </a:rPr>
              <a:t>mmap</a:t>
            </a:r>
            <a:r>
              <a:rPr lang="uk-UA" sz="1600" dirty="0">
                <a:solidFill>
                  <a:srgbClr val="C00000"/>
                </a:solidFill>
              </a:rPr>
              <a:t>,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uk-UA" sz="1600" dirty="0">
                <a:solidFill>
                  <a:srgbClr val="C00000"/>
                </a:solidFill>
              </a:rPr>
              <a:t>Замість </a:t>
            </a:r>
            <a:r>
              <a:rPr lang="en-US" sz="1600" dirty="0">
                <a:solidFill>
                  <a:srgbClr val="C00000"/>
                </a:solidFill>
              </a:rPr>
              <a:t>nil </a:t>
            </a:r>
            <a:r>
              <a:rPr lang="uk-UA" sz="1600" dirty="0">
                <a:solidFill>
                  <a:srgbClr val="C00000"/>
                </a:solidFill>
              </a:rPr>
              <a:t>слід писати</a:t>
            </a:r>
            <a:r>
              <a:rPr lang="en-US" sz="1600" dirty="0">
                <a:solidFill>
                  <a:srgbClr val="C00000"/>
                </a:solidFill>
              </a:rPr>
              <a:t> 0</a:t>
            </a:r>
            <a:r>
              <a:rPr lang="uk-UA" sz="1600" dirty="0">
                <a:solidFill>
                  <a:srgbClr val="C00000"/>
                </a:solidFill>
              </a:rPr>
              <a:t> </a:t>
            </a:r>
            <a:endParaRPr lang="ru-RU" sz="1600" dirty="0">
              <a:solidFill>
                <a:srgbClr val="C00000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30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226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9335" y="937123"/>
            <a:ext cx="120359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1800" b="1" dirty="0"/>
              <a:t>Застосування процедури вищого порядку.</a:t>
            </a:r>
          </a:p>
          <a:p>
            <a:r>
              <a:rPr lang="uk-UA" sz="1800" dirty="0"/>
              <a:t>Процедура </a:t>
            </a:r>
            <a:r>
              <a:rPr lang="uk-UA" sz="1800" dirty="0"/>
              <a:t>вищого порядку </a:t>
            </a:r>
            <a:r>
              <a:rPr lang="en-US" sz="1800" dirty="0">
                <a:solidFill>
                  <a:srgbClr val="0000CC"/>
                </a:solidFill>
              </a:rPr>
              <a:t>map</a:t>
            </a:r>
            <a:r>
              <a:rPr lang="uk-UA" sz="1800" dirty="0"/>
              <a:t> </a:t>
            </a:r>
            <a:r>
              <a:rPr lang="uk-UA" sz="1800" dirty="0"/>
              <a:t>бере в якості аргументів процедуру від одного аргументу і список, а повертає список результатів, застосувавши процедуру до кожного елементу списку: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431704" y="2007618"/>
            <a:ext cx="4544184" cy="1477328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(define (map proc items)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</a:t>
            </a:r>
            <a:r>
              <a:rPr lang="en-US" sz="1800" dirty="0">
                <a:solidFill>
                  <a:srgbClr val="0000CC"/>
                </a:solidFill>
              </a:rPr>
              <a:t>(if (null? items)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     </a:t>
            </a:r>
            <a:r>
              <a:rPr lang="en-US" sz="1800" dirty="0">
                <a:solidFill>
                  <a:srgbClr val="0000CC"/>
                </a:solidFill>
              </a:rPr>
              <a:t>nil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    </a:t>
            </a:r>
            <a:r>
              <a:rPr lang="en-US" sz="1800" dirty="0">
                <a:solidFill>
                  <a:srgbClr val="0000CC"/>
                </a:solidFill>
              </a:rPr>
              <a:t>(cons (proc (car items))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              </a:t>
            </a:r>
            <a:r>
              <a:rPr lang="en-US" sz="1800" dirty="0">
                <a:solidFill>
                  <a:srgbClr val="0000CC"/>
                </a:solidFill>
              </a:rPr>
              <a:t>(map proc (</a:t>
            </a:r>
            <a:r>
              <a:rPr lang="en-US" sz="1800" dirty="0" err="1">
                <a:solidFill>
                  <a:srgbClr val="0000CC"/>
                </a:solidFill>
              </a:rPr>
              <a:t>cdr</a:t>
            </a:r>
            <a:r>
              <a:rPr lang="en-US" sz="1800" dirty="0">
                <a:solidFill>
                  <a:srgbClr val="0000CC"/>
                </a:solidFill>
              </a:rPr>
              <a:t> items)))))</a:t>
            </a:r>
            <a:endParaRPr lang="uk-UA" sz="1800" dirty="0">
              <a:solidFill>
                <a:srgbClr val="0000CC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793254" y="3704664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800" dirty="0"/>
              <a:t>Можна  дати нове визначення </a:t>
            </a:r>
            <a:r>
              <a:rPr lang="en-US" sz="1800" dirty="0">
                <a:solidFill>
                  <a:srgbClr val="0000CC"/>
                </a:solidFill>
              </a:rPr>
              <a:t>scale-list</a:t>
            </a:r>
            <a:r>
              <a:rPr lang="en-US" sz="1800" dirty="0"/>
              <a:t> </a:t>
            </a:r>
            <a:r>
              <a:rPr lang="uk-UA" sz="1800" dirty="0"/>
              <a:t>через </a:t>
            </a:r>
            <a:r>
              <a:rPr lang="en-US" sz="1800" dirty="0">
                <a:solidFill>
                  <a:srgbClr val="0000CC"/>
                </a:solidFill>
              </a:rPr>
              <a:t>map</a:t>
            </a:r>
            <a:r>
              <a:rPr lang="en-US" sz="1800" dirty="0"/>
              <a:t>:</a:t>
            </a:r>
            <a:endParaRPr lang="uk-UA" sz="1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769482" y="4605832"/>
            <a:ext cx="3856856" cy="1323439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(define (scale-list items factor)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</a:t>
            </a:r>
            <a:r>
              <a:rPr lang="pt-BR" sz="2000" dirty="0">
                <a:solidFill>
                  <a:srgbClr val="0000CC"/>
                </a:solidFill>
              </a:rPr>
              <a:t>(map (lambda (x) </a:t>
            </a:r>
            <a:endParaRPr lang="uk-UA" sz="2000" dirty="0">
              <a:solidFill>
                <a:srgbClr val="0000CC"/>
              </a:solidFill>
            </a:endParaRPr>
          </a:p>
          <a:p>
            <a:r>
              <a:rPr lang="uk-UA" sz="2000" dirty="0">
                <a:solidFill>
                  <a:srgbClr val="0000CC"/>
                </a:solidFill>
              </a:rPr>
              <a:t>             </a:t>
            </a:r>
            <a:r>
              <a:rPr lang="pt-BR" sz="2000" dirty="0">
                <a:solidFill>
                  <a:srgbClr val="0000CC"/>
                </a:solidFill>
              </a:rPr>
              <a:t>(* x factor))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        </a:t>
            </a:r>
            <a:r>
              <a:rPr lang="en-US" sz="2000" dirty="0">
                <a:solidFill>
                  <a:srgbClr val="0000CC"/>
                </a:solidFill>
              </a:rPr>
              <a:t>items))</a:t>
            </a:r>
            <a:endParaRPr lang="uk-UA" sz="2000" dirty="0">
              <a:solidFill>
                <a:srgbClr val="0000CC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524000" y="3"/>
            <a:ext cx="9144000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chemeClr val="bg1"/>
                </a:solidFill>
              </a:rPr>
              <a:t>Операції зі списками. Перетворення списків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628642" y="4390388"/>
            <a:ext cx="4358640" cy="1754326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(define (scale-list items factor)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</a:t>
            </a:r>
            <a:r>
              <a:rPr lang="en-US" sz="1800" dirty="0">
                <a:solidFill>
                  <a:srgbClr val="0000CC"/>
                </a:solidFill>
              </a:rPr>
              <a:t>(if (null? items)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    </a:t>
            </a:r>
            <a:r>
              <a:rPr lang="en-US" sz="1800" dirty="0">
                <a:solidFill>
                  <a:srgbClr val="0000CC"/>
                </a:solidFill>
              </a:rPr>
              <a:t>nil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    </a:t>
            </a:r>
            <a:r>
              <a:rPr lang="en-US" sz="1800" dirty="0">
                <a:solidFill>
                  <a:srgbClr val="0000CC"/>
                </a:solidFill>
              </a:rPr>
              <a:t>(cons (* (car items) factor)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             </a:t>
            </a:r>
            <a:r>
              <a:rPr lang="en-US" sz="1800" dirty="0">
                <a:solidFill>
                  <a:srgbClr val="0000CC"/>
                </a:solidFill>
              </a:rPr>
              <a:t>(scale-list (</a:t>
            </a:r>
            <a:r>
              <a:rPr lang="en-US" sz="1800" dirty="0" err="1">
                <a:solidFill>
                  <a:srgbClr val="0000CC"/>
                </a:solidFill>
              </a:rPr>
              <a:t>cdr</a:t>
            </a:r>
            <a:r>
              <a:rPr lang="en-US" sz="1800" dirty="0">
                <a:solidFill>
                  <a:srgbClr val="0000CC"/>
                </a:solidFill>
              </a:rPr>
              <a:t> items) </a:t>
            </a:r>
            <a:endParaRPr lang="uk-UA" sz="1800" dirty="0">
              <a:solidFill>
                <a:srgbClr val="0000CC"/>
              </a:solidFill>
            </a:endParaRPr>
          </a:p>
          <a:p>
            <a:r>
              <a:rPr lang="uk-UA" sz="1800" dirty="0">
                <a:solidFill>
                  <a:srgbClr val="0000CC"/>
                </a:solidFill>
              </a:rPr>
              <a:t>                           </a:t>
            </a:r>
            <a:r>
              <a:rPr lang="en-US" sz="1800" dirty="0">
                <a:solidFill>
                  <a:srgbClr val="0000CC"/>
                </a:solidFill>
              </a:rPr>
              <a:t>factor))))</a:t>
            </a:r>
          </a:p>
        </p:txBody>
      </p:sp>
      <p:sp>
        <p:nvSpPr>
          <p:cNvPr id="2" name="Стрелка вправо 1"/>
          <p:cNvSpPr/>
          <p:nvPr/>
        </p:nvSpPr>
        <p:spPr>
          <a:xfrm>
            <a:off x="6096000" y="4998879"/>
            <a:ext cx="576064" cy="268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31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993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63351" y="953718"/>
            <a:ext cx="118918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800" dirty="0"/>
              <a:t>Подання послідовностей у вигляді списків природно поширити на послідовності, елементи яких самі можуть бути послідовностями. </a:t>
            </a:r>
          </a:p>
          <a:p>
            <a:r>
              <a:rPr lang="uk-UA" sz="1800" dirty="0"/>
              <a:t>Наприклад, можна розглядати об'єкт </a:t>
            </a:r>
            <a:r>
              <a:rPr lang="uk-UA" sz="1800" dirty="0">
                <a:solidFill>
                  <a:srgbClr val="0000CC"/>
                </a:solidFill>
              </a:rPr>
              <a:t>((1 2) 3 4), </a:t>
            </a:r>
            <a:r>
              <a:rPr lang="uk-UA" sz="1800" dirty="0"/>
              <a:t>отриманий </a:t>
            </a:r>
            <a:r>
              <a:rPr lang="uk-UA" sz="1800" dirty="0"/>
              <a:t>за допомогою </a:t>
            </a:r>
          </a:p>
          <a:p>
            <a:r>
              <a:rPr lang="uk-UA" sz="1800" dirty="0">
                <a:solidFill>
                  <a:srgbClr val="0000CC"/>
                </a:solidFill>
              </a:rPr>
              <a:t>(</a:t>
            </a:r>
            <a:r>
              <a:rPr lang="uk-UA" sz="1800" dirty="0" err="1">
                <a:solidFill>
                  <a:srgbClr val="0000CC"/>
                </a:solidFill>
              </a:rPr>
              <a:t>cons</a:t>
            </a:r>
            <a:r>
              <a:rPr lang="uk-UA" sz="1800" dirty="0">
                <a:solidFill>
                  <a:srgbClr val="0000CC"/>
                </a:solidFill>
              </a:rPr>
              <a:t> (</a:t>
            </a:r>
            <a:r>
              <a:rPr lang="uk-UA" sz="1800" dirty="0" err="1">
                <a:solidFill>
                  <a:srgbClr val="0000CC"/>
                </a:solidFill>
              </a:rPr>
              <a:t>list</a:t>
            </a:r>
            <a:r>
              <a:rPr lang="uk-UA" sz="1800" dirty="0">
                <a:solidFill>
                  <a:srgbClr val="0000CC"/>
                </a:solidFill>
              </a:rPr>
              <a:t> 1 2) (</a:t>
            </a:r>
            <a:r>
              <a:rPr lang="uk-UA" sz="1800" dirty="0" err="1">
                <a:solidFill>
                  <a:srgbClr val="0000CC"/>
                </a:solidFill>
              </a:rPr>
              <a:t>list</a:t>
            </a:r>
            <a:r>
              <a:rPr lang="uk-UA" sz="1800" dirty="0">
                <a:solidFill>
                  <a:srgbClr val="0000CC"/>
                </a:solidFill>
              </a:rPr>
              <a:t> 3 4)) </a:t>
            </a:r>
            <a:r>
              <a:rPr lang="uk-UA" sz="1800" dirty="0"/>
              <a:t>як список з трьома членами, перший з яких сам є списком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82037"/>
            <a:ext cx="9144000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sz="3600" b="1" dirty="0">
                <a:solidFill>
                  <a:schemeClr val="bg1"/>
                </a:solidFill>
              </a:rPr>
              <a:t>Ієрархічні  структури - дерева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" y="4950633"/>
            <a:ext cx="67941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800" dirty="0"/>
              <a:t>Можна побудувати послідовності послідовностей - </a:t>
            </a:r>
            <a:r>
              <a:rPr lang="uk-UA" sz="1800" b="1" dirty="0"/>
              <a:t>дерева (</a:t>
            </a:r>
            <a:r>
              <a:rPr lang="uk-UA" sz="1800" b="1" dirty="0" err="1"/>
              <a:t>trees</a:t>
            </a:r>
            <a:r>
              <a:rPr lang="uk-UA" sz="1800" b="1" dirty="0"/>
              <a:t>). </a:t>
            </a:r>
          </a:p>
          <a:p>
            <a:r>
              <a:rPr lang="uk-UA" sz="1800" dirty="0"/>
              <a:t>Елементи послідовності є </a:t>
            </a:r>
            <a:r>
              <a:rPr lang="uk-UA" sz="1800" b="1" dirty="0"/>
              <a:t>гілками</a:t>
            </a:r>
            <a:r>
              <a:rPr lang="uk-UA" sz="1800" dirty="0"/>
              <a:t> дерева, а елементи, які самі по собі послідовності - </a:t>
            </a:r>
            <a:r>
              <a:rPr lang="uk-UA" sz="1800" b="1" dirty="0" err="1"/>
              <a:t>піддеревами</a:t>
            </a:r>
            <a:endParaRPr lang="uk-UA" sz="18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901661" y="2216263"/>
            <a:ext cx="3700272" cy="3693319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(define x (cons (list 1 2) (list 3 4)))</a:t>
            </a:r>
          </a:p>
          <a:p>
            <a:endParaRPr lang="uk-UA" sz="1800" dirty="0">
              <a:solidFill>
                <a:srgbClr val="0000CC"/>
              </a:solidFill>
            </a:endParaRPr>
          </a:p>
          <a:p>
            <a:r>
              <a:rPr lang="en-US" sz="1800" dirty="0">
                <a:solidFill>
                  <a:srgbClr val="0000CC"/>
                </a:solidFill>
              </a:rPr>
              <a:t>(length x)</a:t>
            </a:r>
          </a:p>
          <a:p>
            <a:r>
              <a:rPr lang="uk-UA" sz="1800" i="1" dirty="0">
                <a:solidFill>
                  <a:srgbClr val="FF0000"/>
                </a:solidFill>
              </a:rPr>
              <a:t>3</a:t>
            </a:r>
          </a:p>
          <a:p>
            <a:r>
              <a:rPr lang="en-US" sz="1800" dirty="0">
                <a:solidFill>
                  <a:srgbClr val="0000CC"/>
                </a:solidFill>
              </a:rPr>
              <a:t>(count-leaves x)</a:t>
            </a:r>
          </a:p>
          <a:p>
            <a:r>
              <a:rPr lang="uk-UA" sz="1800" i="1" dirty="0">
                <a:solidFill>
                  <a:srgbClr val="FF0000"/>
                </a:solidFill>
              </a:rPr>
              <a:t>4</a:t>
            </a:r>
          </a:p>
          <a:p>
            <a:r>
              <a:rPr lang="en-US" sz="1800" dirty="0">
                <a:solidFill>
                  <a:srgbClr val="0000CC"/>
                </a:solidFill>
              </a:rPr>
              <a:t>(list x x)</a:t>
            </a:r>
          </a:p>
          <a:p>
            <a:r>
              <a:rPr lang="uk-UA" sz="1800" i="1" dirty="0">
                <a:solidFill>
                  <a:srgbClr val="0000CC"/>
                </a:solidFill>
              </a:rPr>
              <a:t>(((1 2) 3 4) ((1 2) 3 4))</a:t>
            </a:r>
          </a:p>
          <a:p>
            <a:endParaRPr lang="uk-UA" sz="1800" i="1" dirty="0">
              <a:solidFill>
                <a:srgbClr val="0000CC"/>
              </a:solidFill>
            </a:endParaRPr>
          </a:p>
          <a:p>
            <a:r>
              <a:rPr lang="en-US" sz="1800" dirty="0">
                <a:solidFill>
                  <a:srgbClr val="0000CC"/>
                </a:solidFill>
              </a:rPr>
              <a:t>(length (list x x))</a:t>
            </a:r>
          </a:p>
          <a:p>
            <a:r>
              <a:rPr lang="uk-UA" sz="1800" i="1" dirty="0">
                <a:solidFill>
                  <a:srgbClr val="FF0000"/>
                </a:solidFill>
              </a:rPr>
              <a:t>2</a:t>
            </a:r>
          </a:p>
          <a:p>
            <a:r>
              <a:rPr lang="en-US" sz="1800" dirty="0">
                <a:solidFill>
                  <a:srgbClr val="0000CC"/>
                </a:solidFill>
              </a:rPr>
              <a:t>(count-leaves (list x x))</a:t>
            </a:r>
          </a:p>
          <a:p>
            <a:r>
              <a:rPr lang="uk-UA" sz="1800" i="1" dirty="0">
                <a:solidFill>
                  <a:srgbClr val="FF0000"/>
                </a:solidFill>
              </a:rPr>
              <a:t>8</a:t>
            </a:r>
            <a:endParaRPr lang="uk-UA" sz="1800" dirty="0">
              <a:solidFill>
                <a:srgbClr val="FF0000"/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1631504" y="2379396"/>
            <a:ext cx="5184576" cy="2495050"/>
            <a:chOff x="9984" y="3511296"/>
            <a:chExt cx="5184576" cy="2495050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3764358"/>
              <a:ext cx="2286000" cy="1869840"/>
            </a:xfrm>
            <a:prstGeom prst="rect">
              <a:avLst/>
            </a:prstGeom>
          </p:spPr>
        </p:pic>
        <p:sp>
          <p:nvSpPr>
            <p:cNvPr id="7" name="Полилиния 6"/>
            <p:cNvSpPr/>
            <p:nvPr/>
          </p:nvSpPr>
          <p:spPr>
            <a:xfrm>
              <a:off x="146304" y="4437888"/>
              <a:ext cx="2353056" cy="1158240"/>
            </a:xfrm>
            <a:custGeom>
              <a:avLst/>
              <a:gdLst>
                <a:gd name="connsiteX0" fmla="*/ 0 w 2353056"/>
                <a:gd name="connsiteY0" fmla="*/ 12192 h 1158240"/>
                <a:gd name="connsiteX1" fmla="*/ 877824 w 2353056"/>
                <a:gd name="connsiteY1" fmla="*/ 24384 h 1158240"/>
                <a:gd name="connsiteX2" fmla="*/ 1048512 w 2353056"/>
                <a:gd name="connsiteY2" fmla="*/ 48768 h 1158240"/>
                <a:gd name="connsiteX3" fmla="*/ 1475232 w 2353056"/>
                <a:gd name="connsiteY3" fmla="*/ 48768 h 1158240"/>
                <a:gd name="connsiteX4" fmla="*/ 1511808 w 2353056"/>
                <a:gd name="connsiteY4" fmla="*/ 60960 h 1158240"/>
                <a:gd name="connsiteX5" fmla="*/ 1572768 w 2353056"/>
                <a:gd name="connsiteY5" fmla="*/ 73152 h 1158240"/>
                <a:gd name="connsiteX6" fmla="*/ 1609344 w 2353056"/>
                <a:gd name="connsiteY6" fmla="*/ 85344 h 1158240"/>
                <a:gd name="connsiteX7" fmla="*/ 1731264 w 2353056"/>
                <a:gd name="connsiteY7" fmla="*/ 109728 h 1158240"/>
                <a:gd name="connsiteX8" fmla="*/ 1767840 w 2353056"/>
                <a:gd name="connsiteY8" fmla="*/ 121920 h 1158240"/>
                <a:gd name="connsiteX9" fmla="*/ 1804416 w 2353056"/>
                <a:gd name="connsiteY9" fmla="*/ 158496 h 1158240"/>
                <a:gd name="connsiteX10" fmla="*/ 1828800 w 2353056"/>
                <a:gd name="connsiteY10" fmla="*/ 195072 h 1158240"/>
                <a:gd name="connsiteX11" fmla="*/ 1877568 w 2353056"/>
                <a:gd name="connsiteY11" fmla="*/ 207264 h 1158240"/>
                <a:gd name="connsiteX12" fmla="*/ 1987296 w 2353056"/>
                <a:gd name="connsiteY12" fmla="*/ 231648 h 1158240"/>
                <a:gd name="connsiteX13" fmla="*/ 2060448 w 2353056"/>
                <a:gd name="connsiteY13" fmla="*/ 292608 h 1158240"/>
                <a:gd name="connsiteX14" fmla="*/ 2133600 w 2353056"/>
                <a:gd name="connsiteY14" fmla="*/ 341376 h 1158240"/>
                <a:gd name="connsiteX15" fmla="*/ 2170176 w 2353056"/>
                <a:gd name="connsiteY15" fmla="*/ 426720 h 1158240"/>
                <a:gd name="connsiteX16" fmla="*/ 2194560 w 2353056"/>
                <a:gd name="connsiteY16" fmla="*/ 463296 h 1158240"/>
                <a:gd name="connsiteX17" fmla="*/ 2231136 w 2353056"/>
                <a:gd name="connsiteY17" fmla="*/ 487680 h 1158240"/>
                <a:gd name="connsiteX18" fmla="*/ 2292096 w 2353056"/>
                <a:gd name="connsiteY18" fmla="*/ 597408 h 1158240"/>
                <a:gd name="connsiteX19" fmla="*/ 2353056 w 2353056"/>
                <a:gd name="connsiteY19" fmla="*/ 731520 h 1158240"/>
                <a:gd name="connsiteX20" fmla="*/ 2328672 w 2353056"/>
                <a:gd name="connsiteY20" fmla="*/ 938784 h 1158240"/>
                <a:gd name="connsiteX21" fmla="*/ 2267712 w 2353056"/>
                <a:gd name="connsiteY21" fmla="*/ 999744 h 1158240"/>
                <a:gd name="connsiteX22" fmla="*/ 2231136 w 2353056"/>
                <a:gd name="connsiteY22" fmla="*/ 1011936 h 1158240"/>
                <a:gd name="connsiteX23" fmla="*/ 2157984 w 2353056"/>
                <a:gd name="connsiteY23" fmla="*/ 1060704 h 1158240"/>
                <a:gd name="connsiteX24" fmla="*/ 2121408 w 2353056"/>
                <a:gd name="connsiteY24" fmla="*/ 1072896 h 1158240"/>
                <a:gd name="connsiteX25" fmla="*/ 2072640 w 2353056"/>
                <a:gd name="connsiteY25" fmla="*/ 1097280 h 1158240"/>
                <a:gd name="connsiteX26" fmla="*/ 1889760 w 2353056"/>
                <a:gd name="connsiteY26" fmla="*/ 1133856 h 1158240"/>
                <a:gd name="connsiteX27" fmla="*/ 1767840 w 2353056"/>
                <a:gd name="connsiteY27" fmla="*/ 1158240 h 1158240"/>
                <a:gd name="connsiteX28" fmla="*/ 1377696 w 2353056"/>
                <a:gd name="connsiteY28" fmla="*/ 1146048 h 1158240"/>
                <a:gd name="connsiteX29" fmla="*/ 1341120 w 2353056"/>
                <a:gd name="connsiteY29" fmla="*/ 1121664 h 1158240"/>
                <a:gd name="connsiteX30" fmla="*/ 1292352 w 2353056"/>
                <a:gd name="connsiteY30" fmla="*/ 1048512 h 1158240"/>
                <a:gd name="connsiteX31" fmla="*/ 1267968 w 2353056"/>
                <a:gd name="connsiteY31" fmla="*/ 1011936 h 1158240"/>
                <a:gd name="connsiteX32" fmla="*/ 1231392 w 2353056"/>
                <a:gd name="connsiteY32" fmla="*/ 987552 h 1158240"/>
                <a:gd name="connsiteX33" fmla="*/ 1207008 w 2353056"/>
                <a:gd name="connsiteY33" fmla="*/ 950976 h 1158240"/>
                <a:gd name="connsiteX34" fmla="*/ 1170432 w 2353056"/>
                <a:gd name="connsiteY34" fmla="*/ 926592 h 1158240"/>
                <a:gd name="connsiteX35" fmla="*/ 1133856 w 2353056"/>
                <a:gd name="connsiteY35" fmla="*/ 804672 h 1158240"/>
                <a:gd name="connsiteX36" fmla="*/ 1109472 w 2353056"/>
                <a:gd name="connsiteY36" fmla="*/ 755904 h 1158240"/>
                <a:gd name="connsiteX37" fmla="*/ 1048512 w 2353056"/>
                <a:gd name="connsiteY37" fmla="*/ 621792 h 1158240"/>
                <a:gd name="connsiteX38" fmla="*/ 1011936 w 2353056"/>
                <a:gd name="connsiteY38" fmla="*/ 597408 h 1158240"/>
                <a:gd name="connsiteX39" fmla="*/ 975360 w 2353056"/>
                <a:gd name="connsiteY39" fmla="*/ 560832 h 1158240"/>
                <a:gd name="connsiteX40" fmla="*/ 902208 w 2353056"/>
                <a:gd name="connsiteY40" fmla="*/ 536448 h 1158240"/>
                <a:gd name="connsiteX41" fmla="*/ 829056 w 2353056"/>
                <a:gd name="connsiteY41" fmla="*/ 499872 h 1158240"/>
                <a:gd name="connsiteX42" fmla="*/ 755904 w 2353056"/>
                <a:gd name="connsiteY42" fmla="*/ 463296 h 1158240"/>
                <a:gd name="connsiteX43" fmla="*/ 438912 w 2353056"/>
                <a:gd name="connsiteY43" fmla="*/ 451104 h 1158240"/>
                <a:gd name="connsiteX44" fmla="*/ 280416 w 2353056"/>
                <a:gd name="connsiteY44" fmla="*/ 426720 h 1158240"/>
                <a:gd name="connsiteX45" fmla="*/ 170688 w 2353056"/>
                <a:gd name="connsiteY45" fmla="*/ 377952 h 1158240"/>
                <a:gd name="connsiteX46" fmla="*/ 134112 w 2353056"/>
                <a:gd name="connsiteY46" fmla="*/ 365760 h 1158240"/>
                <a:gd name="connsiteX47" fmla="*/ 60960 w 2353056"/>
                <a:gd name="connsiteY47" fmla="*/ 304800 h 1158240"/>
                <a:gd name="connsiteX48" fmla="*/ 36576 w 2353056"/>
                <a:gd name="connsiteY48" fmla="*/ 231648 h 1158240"/>
                <a:gd name="connsiteX49" fmla="*/ 0 w 2353056"/>
                <a:gd name="connsiteY49" fmla="*/ 158496 h 1158240"/>
                <a:gd name="connsiteX50" fmla="*/ 12192 w 2353056"/>
                <a:gd name="connsiteY50" fmla="*/ 73152 h 1158240"/>
                <a:gd name="connsiteX51" fmla="*/ 48768 w 2353056"/>
                <a:gd name="connsiteY51" fmla="*/ 60960 h 1158240"/>
                <a:gd name="connsiteX52" fmla="*/ 48768 w 2353056"/>
                <a:gd name="connsiteY52" fmla="*/ 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353056" h="1158240">
                  <a:moveTo>
                    <a:pt x="0" y="12192"/>
                  </a:moveTo>
                  <a:lnTo>
                    <a:pt x="877824" y="24384"/>
                  </a:lnTo>
                  <a:cubicBezTo>
                    <a:pt x="969970" y="26631"/>
                    <a:pt x="979176" y="31434"/>
                    <a:pt x="1048512" y="48768"/>
                  </a:cubicBezTo>
                  <a:cubicBezTo>
                    <a:pt x="1256332" y="38377"/>
                    <a:pt x="1284001" y="27520"/>
                    <a:pt x="1475232" y="48768"/>
                  </a:cubicBezTo>
                  <a:cubicBezTo>
                    <a:pt x="1488005" y="50187"/>
                    <a:pt x="1499340" y="57843"/>
                    <a:pt x="1511808" y="60960"/>
                  </a:cubicBezTo>
                  <a:cubicBezTo>
                    <a:pt x="1531912" y="65986"/>
                    <a:pt x="1552664" y="68126"/>
                    <a:pt x="1572768" y="73152"/>
                  </a:cubicBezTo>
                  <a:cubicBezTo>
                    <a:pt x="1585236" y="76269"/>
                    <a:pt x="1596987" y="81813"/>
                    <a:pt x="1609344" y="85344"/>
                  </a:cubicBezTo>
                  <a:cubicBezTo>
                    <a:pt x="1694362" y="109635"/>
                    <a:pt x="1623485" y="85777"/>
                    <a:pt x="1731264" y="109728"/>
                  </a:cubicBezTo>
                  <a:cubicBezTo>
                    <a:pt x="1743809" y="112516"/>
                    <a:pt x="1755648" y="117856"/>
                    <a:pt x="1767840" y="121920"/>
                  </a:cubicBezTo>
                  <a:cubicBezTo>
                    <a:pt x="1780032" y="134112"/>
                    <a:pt x="1793378" y="145250"/>
                    <a:pt x="1804416" y="158496"/>
                  </a:cubicBezTo>
                  <a:cubicBezTo>
                    <a:pt x="1813797" y="169753"/>
                    <a:pt x="1816608" y="186944"/>
                    <a:pt x="1828800" y="195072"/>
                  </a:cubicBezTo>
                  <a:cubicBezTo>
                    <a:pt x="1842742" y="204367"/>
                    <a:pt x="1861211" y="203629"/>
                    <a:pt x="1877568" y="207264"/>
                  </a:cubicBezTo>
                  <a:cubicBezTo>
                    <a:pt x="2016872" y="238220"/>
                    <a:pt x="1868361" y="201914"/>
                    <a:pt x="1987296" y="231648"/>
                  </a:cubicBezTo>
                  <a:cubicBezTo>
                    <a:pt x="2117996" y="318781"/>
                    <a:pt x="1919636" y="183088"/>
                    <a:pt x="2060448" y="292608"/>
                  </a:cubicBezTo>
                  <a:cubicBezTo>
                    <a:pt x="2083581" y="310600"/>
                    <a:pt x="2133600" y="341376"/>
                    <a:pt x="2133600" y="341376"/>
                  </a:cubicBezTo>
                  <a:cubicBezTo>
                    <a:pt x="2147278" y="382410"/>
                    <a:pt x="2146071" y="384536"/>
                    <a:pt x="2170176" y="426720"/>
                  </a:cubicBezTo>
                  <a:cubicBezTo>
                    <a:pt x="2177446" y="439442"/>
                    <a:pt x="2184199" y="452935"/>
                    <a:pt x="2194560" y="463296"/>
                  </a:cubicBezTo>
                  <a:cubicBezTo>
                    <a:pt x="2204921" y="473657"/>
                    <a:pt x="2218944" y="479552"/>
                    <a:pt x="2231136" y="487680"/>
                  </a:cubicBezTo>
                  <a:cubicBezTo>
                    <a:pt x="2342958" y="655413"/>
                    <a:pt x="2246112" y="496243"/>
                    <a:pt x="2292096" y="597408"/>
                  </a:cubicBezTo>
                  <a:cubicBezTo>
                    <a:pt x="2360240" y="747325"/>
                    <a:pt x="2324551" y="646004"/>
                    <a:pt x="2353056" y="731520"/>
                  </a:cubicBezTo>
                  <a:cubicBezTo>
                    <a:pt x="2351130" y="758490"/>
                    <a:pt x="2356383" y="883362"/>
                    <a:pt x="2328672" y="938784"/>
                  </a:cubicBezTo>
                  <a:cubicBezTo>
                    <a:pt x="2312416" y="971296"/>
                    <a:pt x="2300224" y="983488"/>
                    <a:pt x="2267712" y="999744"/>
                  </a:cubicBezTo>
                  <a:cubicBezTo>
                    <a:pt x="2256217" y="1005491"/>
                    <a:pt x="2242370" y="1005695"/>
                    <a:pt x="2231136" y="1011936"/>
                  </a:cubicBezTo>
                  <a:cubicBezTo>
                    <a:pt x="2205518" y="1026168"/>
                    <a:pt x="2185786" y="1051437"/>
                    <a:pt x="2157984" y="1060704"/>
                  </a:cubicBezTo>
                  <a:cubicBezTo>
                    <a:pt x="2145792" y="1064768"/>
                    <a:pt x="2133220" y="1067834"/>
                    <a:pt x="2121408" y="1072896"/>
                  </a:cubicBezTo>
                  <a:cubicBezTo>
                    <a:pt x="2104703" y="1080055"/>
                    <a:pt x="2089882" y="1091533"/>
                    <a:pt x="2072640" y="1097280"/>
                  </a:cubicBezTo>
                  <a:cubicBezTo>
                    <a:pt x="1984234" y="1126749"/>
                    <a:pt x="1976545" y="1118541"/>
                    <a:pt x="1889760" y="1133856"/>
                  </a:cubicBezTo>
                  <a:cubicBezTo>
                    <a:pt x="1848946" y="1141059"/>
                    <a:pt x="1767840" y="1158240"/>
                    <a:pt x="1767840" y="1158240"/>
                  </a:cubicBezTo>
                  <a:cubicBezTo>
                    <a:pt x="1637792" y="1154176"/>
                    <a:pt x="1507332" y="1157160"/>
                    <a:pt x="1377696" y="1146048"/>
                  </a:cubicBezTo>
                  <a:cubicBezTo>
                    <a:pt x="1363097" y="1144797"/>
                    <a:pt x="1350769" y="1132691"/>
                    <a:pt x="1341120" y="1121664"/>
                  </a:cubicBezTo>
                  <a:cubicBezTo>
                    <a:pt x="1321822" y="1099609"/>
                    <a:pt x="1308608" y="1072896"/>
                    <a:pt x="1292352" y="1048512"/>
                  </a:cubicBezTo>
                  <a:cubicBezTo>
                    <a:pt x="1284224" y="1036320"/>
                    <a:pt x="1280160" y="1020064"/>
                    <a:pt x="1267968" y="1011936"/>
                  </a:cubicBezTo>
                  <a:lnTo>
                    <a:pt x="1231392" y="987552"/>
                  </a:lnTo>
                  <a:cubicBezTo>
                    <a:pt x="1223264" y="975360"/>
                    <a:pt x="1217369" y="961337"/>
                    <a:pt x="1207008" y="950976"/>
                  </a:cubicBezTo>
                  <a:cubicBezTo>
                    <a:pt x="1196647" y="940615"/>
                    <a:pt x="1178198" y="939018"/>
                    <a:pt x="1170432" y="926592"/>
                  </a:cubicBezTo>
                  <a:cubicBezTo>
                    <a:pt x="1144378" y="884905"/>
                    <a:pt x="1149916" y="847499"/>
                    <a:pt x="1133856" y="804672"/>
                  </a:cubicBezTo>
                  <a:cubicBezTo>
                    <a:pt x="1127474" y="787654"/>
                    <a:pt x="1117600" y="772160"/>
                    <a:pt x="1109472" y="755904"/>
                  </a:cubicBezTo>
                  <a:cubicBezTo>
                    <a:pt x="1099727" y="707180"/>
                    <a:pt x="1097186" y="654241"/>
                    <a:pt x="1048512" y="621792"/>
                  </a:cubicBezTo>
                  <a:cubicBezTo>
                    <a:pt x="1036320" y="613664"/>
                    <a:pt x="1023193" y="606789"/>
                    <a:pt x="1011936" y="597408"/>
                  </a:cubicBezTo>
                  <a:cubicBezTo>
                    <a:pt x="998690" y="586370"/>
                    <a:pt x="990432" y="569205"/>
                    <a:pt x="975360" y="560832"/>
                  </a:cubicBezTo>
                  <a:cubicBezTo>
                    <a:pt x="952892" y="548350"/>
                    <a:pt x="923594" y="550705"/>
                    <a:pt x="902208" y="536448"/>
                  </a:cubicBezTo>
                  <a:cubicBezTo>
                    <a:pt x="797386" y="466567"/>
                    <a:pt x="930010" y="550349"/>
                    <a:pt x="829056" y="499872"/>
                  </a:cubicBezTo>
                  <a:cubicBezTo>
                    <a:pt x="798808" y="484748"/>
                    <a:pt x="791452" y="465748"/>
                    <a:pt x="755904" y="463296"/>
                  </a:cubicBezTo>
                  <a:cubicBezTo>
                    <a:pt x="650412" y="456021"/>
                    <a:pt x="544576" y="455168"/>
                    <a:pt x="438912" y="451104"/>
                  </a:cubicBezTo>
                  <a:cubicBezTo>
                    <a:pt x="338157" y="417519"/>
                    <a:pt x="495948" y="467132"/>
                    <a:pt x="280416" y="426720"/>
                  </a:cubicBezTo>
                  <a:cubicBezTo>
                    <a:pt x="179762" y="407847"/>
                    <a:pt x="236404" y="410810"/>
                    <a:pt x="170688" y="377952"/>
                  </a:cubicBezTo>
                  <a:cubicBezTo>
                    <a:pt x="159193" y="372205"/>
                    <a:pt x="145607" y="371507"/>
                    <a:pt x="134112" y="365760"/>
                  </a:cubicBezTo>
                  <a:cubicBezTo>
                    <a:pt x="100164" y="348786"/>
                    <a:pt x="87924" y="331764"/>
                    <a:pt x="60960" y="304800"/>
                  </a:cubicBezTo>
                  <a:cubicBezTo>
                    <a:pt x="52832" y="280416"/>
                    <a:pt x="50833" y="253034"/>
                    <a:pt x="36576" y="231648"/>
                  </a:cubicBezTo>
                  <a:cubicBezTo>
                    <a:pt x="5063" y="184379"/>
                    <a:pt x="16826" y="208973"/>
                    <a:pt x="0" y="158496"/>
                  </a:cubicBezTo>
                  <a:cubicBezTo>
                    <a:pt x="4064" y="130048"/>
                    <a:pt x="-659" y="98855"/>
                    <a:pt x="12192" y="73152"/>
                  </a:cubicBezTo>
                  <a:cubicBezTo>
                    <a:pt x="17939" y="61657"/>
                    <a:pt x="43021" y="72455"/>
                    <a:pt x="48768" y="60960"/>
                  </a:cubicBezTo>
                  <a:cubicBezTo>
                    <a:pt x="57855" y="42785"/>
                    <a:pt x="48768" y="20320"/>
                    <a:pt x="48768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000"/>
            </a:p>
          </p:txBody>
        </p:sp>
        <p:cxnSp>
          <p:nvCxnSpPr>
            <p:cNvPr id="9" name="Прямая со стрелкой 8"/>
            <p:cNvCxnSpPr>
              <a:endCxn id="7" idx="14"/>
            </p:cNvCxnSpPr>
            <p:nvPr/>
          </p:nvCxnSpPr>
          <p:spPr>
            <a:xfrm flipH="1">
              <a:off x="2279904" y="4148697"/>
              <a:ext cx="2914656" cy="63056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Полилиния 9"/>
            <p:cNvSpPr/>
            <p:nvPr/>
          </p:nvSpPr>
          <p:spPr>
            <a:xfrm>
              <a:off x="141729" y="4998720"/>
              <a:ext cx="2418591" cy="1007626"/>
            </a:xfrm>
            <a:custGeom>
              <a:avLst/>
              <a:gdLst>
                <a:gd name="connsiteX0" fmla="*/ 4575 w 2418591"/>
                <a:gd name="connsiteY0" fmla="*/ 402336 h 1007626"/>
                <a:gd name="connsiteX1" fmla="*/ 102111 w 2418591"/>
                <a:gd name="connsiteY1" fmla="*/ 365760 h 1007626"/>
                <a:gd name="connsiteX2" fmla="*/ 211839 w 2418591"/>
                <a:gd name="connsiteY2" fmla="*/ 341376 h 1007626"/>
                <a:gd name="connsiteX3" fmla="*/ 345951 w 2418591"/>
                <a:gd name="connsiteY3" fmla="*/ 304800 h 1007626"/>
                <a:gd name="connsiteX4" fmla="*/ 431295 w 2418591"/>
                <a:gd name="connsiteY4" fmla="*/ 292608 h 1007626"/>
                <a:gd name="connsiteX5" fmla="*/ 467871 w 2418591"/>
                <a:gd name="connsiteY5" fmla="*/ 280416 h 1007626"/>
                <a:gd name="connsiteX6" fmla="*/ 589791 w 2418591"/>
                <a:gd name="connsiteY6" fmla="*/ 231648 h 1007626"/>
                <a:gd name="connsiteX7" fmla="*/ 736095 w 2418591"/>
                <a:gd name="connsiteY7" fmla="*/ 219456 h 1007626"/>
                <a:gd name="connsiteX8" fmla="*/ 943359 w 2418591"/>
                <a:gd name="connsiteY8" fmla="*/ 182880 h 1007626"/>
                <a:gd name="connsiteX9" fmla="*/ 1004319 w 2418591"/>
                <a:gd name="connsiteY9" fmla="*/ 170688 h 1007626"/>
                <a:gd name="connsiteX10" fmla="*/ 1040895 w 2418591"/>
                <a:gd name="connsiteY10" fmla="*/ 158496 h 1007626"/>
                <a:gd name="connsiteX11" fmla="*/ 1150623 w 2418591"/>
                <a:gd name="connsiteY11" fmla="*/ 146304 h 1007626"/>
                <a:gd name="connsiteX12" fmla="*/ 1235967 w 2418591"/>
                <a:gd name="connsiteY12" fmla="*/ 85344 h 1007626"/>
                <a:gd name="connsiteX13" fmla="*/ 1272543 w 2418591"/>
                <a:gd name="connsiteY13" fmla="*/ 60960 h 1007626"/>
                <a:gd name="connsiteX14" fmla="*/ 1309119 w 2418591"/>
                <a:gd name="connsiteY14" fmla="*/ 48768 h 1007626"/>
                <a:gd name="connsiteX15" fmla="*/ 1382271 w 2418591"/>
                <a:gd name="connsiteY15" fmla="*/ 12192 h 1007626"/>
                <a:gd name="connsiteX16" fmla="*/ 2077215 w 2418591"/>
                <a:gd name="connsiteY16" fmla="*/ 0 h 1007626"/>
                <a:gd name="connsiteX17" fmla="*/ 2174751 w 2418591"/>
                <a:gd name="connsiteY17" fmla="*/ 12192 h 1007626"/>
                <a:gd name="connsiteX18" fmla="*/ 2308863 w 2418591"/>
                <a:gd name="connsiteY18" fmla="*/ 24384 h 1007626"/>
                <a:gd name="connsiteX19" fmla="*/ 2345439 w 2418591"/>
                <a:gd name="connsiteY19" fmla="*/ 60960 h 1007626"/>
                <a:gd name="connsiteX20" fmla="*/ 2382015 w 2418591"/>
                <a:gd name="connsiteY20" fmla="*/ 146304 h 1007626"/>
                <a:gd name="connsiteX21" fmla="*/ 2418591 w 2418591"/>
                <a:gd name="connsiteY21" fmla="*/ 219456 h 1007626"/>
                <a:gd name="connsiteX22" fmla="*/ 2382015 w 2418591"/>
                <a:gd name="connsiteY22" fmla="*/ 499872 h 1007626"/>
                <a:gd name="connsiteX23" fmla="*/ 2369823 w 2418591"/>
                <a:gd name="connsiteY23" fmla="*/ 536448 h 1007626"/>
                <a:gd name="connsiteX24" fmla="*/ 2333247 w 2418591"/>
                <a:gd name="connsiteY24" fmla="*/ 573024 h 1007626"/>
                <a:gd name="connsiteX25" fmla="*/ 2321055 w 2418591"/>
                <a:gd name="connsiteY25" fmla="*/ 609600 h 1007626"/>
                <a:gd name="connsiteX26" fmla="*/ 2235711 w 2418591"/>
                <a:gd name="connsiteY26" fmla="*/ 719328 h 1007626"/>
                <a:gd name="connsiteX27" fmla="*/ 2186943 w 2418591"/>
                <a:gd name="connsiteY27" fmla="*/ 743712 h 1007626"/>
                <a:gd name="connsiteX28" fmla="*/ 2150367 w 2418591"/>
                <a:gd name="connsiteY28" fmla="*/ 768096 h 1007626"/>
                <a:gd name="connsiteX29" fmla="*/ 2077215 w 2418591"/>
                <a:gd name="connsiteY29" fmla="*/ 780288 h 1007626"/>
                <a:gd name="connsiteX30" fmla="*/ 2004063 w 2418591"/>
                <a:gd name="connsiteY30" fmla="*/ 804672 h 1007626"/>
                <a:gd name="connsiteX31" fmla="*/ 1930911 w 2418591"/>
                <a:gd name="connsiteY31" fmla="*/ 829056 h 1007626"/>
                <a:gd name="connsiteX32" fmla="*/ 1894335 w 2418591"/>
                <a:gd name="connsiteY32" fmla="*/ 841248 h 1007626"/>
                <a:gd name="connsiteX33" fmla="*/ 1796799 w 2418591"/>
                <a:gd name="connsiteY33" fmla="*/ 865632 h 1007626"/>
                <a:gd name="connsiteX34" fmla="*/ 1748031 w 2418591"/>
                <a:gd name="connsiteY34" fmla="*/ 890016 h 1007626"/>
                <a:gd name="connsiteX35" fmla="*/ 1711455 w 2418591"/>
                <a:gd name="connsiteY35" fmla="*/ 902208 h 1007626"/>
                <a:gd name="connsiteX36" fmla="*/ 1662687 w 2418591"/>
                <a:gd name="connsiteY36" fmla="*/ 926592 h 1007626"/>
                <a:gd name="connsiteX37" fmla="*/ 1601727 w 2418591"/>
                <a:gd name="connsiteY37" fmla="*/ 938784 h 1007626"/>
                <a:gd name="connsiteX38" fmla="*/ 1479807 w 2418591"/>
                <a:gd name="connsiteY38" fmla="*/ 963168 h 1007626"/>
                <a:gd name="connsiteX39" fmla="*/ 1345695 w 2418591"/>
                <a:gd name="connsiteY39" fmla="*/ 987552 h 1007626"/>
                <a:gd name="connsiteX40" fmla="*/ 1187199 w 2418591"/>
                <a:gd name="connsiteY40" fmla="*/ 999744 h 1007626"/>
                <a:gd name="connsiteX41" fmla="*/ 406911 w 2418591"/>
                <a:gd name="connsiteY41" fmla="*/ 975360 h 1007626"/>
                <a:gd name="connsiteX42" fmla="*/ 321567 w 2418591"/>
                <a:gd name="connsiteY42" fmla="*/ 950976 h 1007626"/>
                <a:gd name="connsiteX43" fmla="*/ 248415 w 2418591"/>
                <a:gd name="connsiteY43" fmla="*/ 902208 h 1007626"/>
                <a:gd name="connsiteX44" fmla="*/ 211839 w 2418591"/>
                <a:gd name="connsiteY44" fmla="*/ 877824 h 1007626"/>
                <a:gd name="connsiteX45" fmla="*/ 163071 w 2418591"/>
                <a:gd name="connsiteY45" fmla="*/ 841248 h 1007626"/>
                <a:gd name="connsiteX46" fmla="*/ 89919 w 2418591"/>
                <a:gd name="connsiteY46" fmla="*/ 792480 h 1007626"/>
                <a:gd name="connsiteX47" fmla="*/ 41151 w 2418591"/>
                <a:gd name="connsiteY47" fmla="*/ 719328 h 1007626"/>
                <a:gd name="connsiteX48" fmla="*/ 4575 w 2418591"/>
                <a:gd name="connsiteY48" fmla="*/ 585216 h 1007626"/>
                <a:gd name="connsiteX49" fmla="*/ 53343 w 2418591"/>
                <a:gd name="connsiteY49" fmla="*/ 414528 h 1007626"/>
                <a:gd name="connsiteX50" fmla="*/ 89919 w 2418591"/>
                <a:gd name="connsiteY50" fmla="*/ 414528 h 100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418591" h="1007626">
                  <a:moveTo>
                    <a:pt x="4575" y="402336"/>
                  </a:moveTo>
                  <a:cubicBezTo>
                    <a:pt x="23221" y="394878"/>
                    <a:pt x="76627" y="372131"/>
                    <a:pt x="102111" y="365760"/>
                  </a:cubicBezTo>
                  <a:cubicBezTo>
                    <a:pt x="202676" y="340619"/>
                    <a:pt x="124229" y="366408"/>
                    <a:pt x="211839" y="341376"/>
                  </a:cubicBezTo>
                  <a:cubicBezTo>
                    <a:pt x="271359" y="324370"/>
                    <a:pt x="259022" y="317218"/>
                    <a:pt x="345951" y="304800"/>
                  </a:cubicBezTo>
                  <a:lnTo>
                    <a:pt x="431295" y="292608"/>
                  </a:lnTo>
                  <a:cubicBezTo>
                    <a:pt x="443487" y="288544"/>
                    <a:pt x="456059" y="285478"/>
                    <a:pt x="467871" y="280416"/>
                  </a:cubicBezTo>
                  <a:cubicBezTo>
                    <a:pt x="508189" y="263137"/>
                    <a:pt x="543859" y="235476"/>
                    <a:pt x="589791" y="231648"/>
                  </a:cubicBezTo>
                  <a:lnTo>
                    <a:pt x="736095" y="219456"/>
                  </a:lnTo>
                  <a:cubicBezTo>
                    <a:pt x="1016377" y="163400"/>
                    <a:pt x="726721" y="218986"/>
                    <a:pt x="943359" y="182880"/>
                  </a:cubicBezTo>
                  <a:cubicBezTo>
                    <a:pt x="963799" y="179473"/>
                    <a:pt x="984215" y="175714"/>
                    <a:pt x="1004319" y="170688"/>
                  </a:cubicBezTo>
                  <a:cubicBezTo>
                    <a:pt x="1016787" y="167571"/>
                    <a:pt x="1028218" y="160609"/>
                    <a:pt x="1040895" y="158496"/>
                  </a:cubicBezTo>
                  <a:cubicBezTo>
                    <a:pt x="1077195" y="152446"/>
                    <a:pt x="1114047" y="150368"/>
                    <a:pt x="1150623" y="146304"/>
                  </a:cubicBezTo>
                  <a:cubicBezTo>
                    <a:pt x="1236821" y="88838"/>
                    <a:pt x="1130109" y="160957"/>
                    <a:pt x="1235967" y="85344"/>
                  </a:cubicBezTo>
                  <a:cubicBezTo>
                    <a:pt x="1247891" y="76827"/>
                    <a:pt x="1259437" y="67513"/>
                    <a:pt x="1272543" y="60960"/>
                  </a:cubicBezTo>
                  <a:cubicBezTo>
                    <a:pt x="1284038" y="55213"/>
                    <a:pt x="1297624" y="54515"/>
                    <a:pt x="1309119" y="48768"/>
                  </a:cubicBezTo>
                  <a:cubicBezTo>
                    <a:pt x="1336272" y="35192"/>
                    <a:pt x="1349437" y="13286"/>
                    <a:pt x="1382271" y="12192"/>
                  </a:cubicBezTo>
                  <a:cubicBezTo>
                    <a:pt x="1613826" y="4473"/>
                    <a:pt x="1845567" y="4064"/>
                    <a:pt x="2077215" y="0"/>
                  </a:cubicBezTo>
                  <a:lnTo>
                    <a:pt x="2174751" y="12192"/>
                  </a:lnTo>
                  <a:cubicBezTo>
                    <a:pt x="2219393" y="16891"/>
                    <a:pt x="2265702" y="12052"/>
                    <a:pt x="2308863" y="24384"/>
                  </a:cubicBezTo>
                  <a:cubicBezTo>
                    <a:pt x="2325442" y="29121"/>
                    <a:pt x="2333247" y="48768"/>
                    <a:pt x="2345439" y="60960"/>
                  </a:cubicBezTo>
                  <a:cubicBezTo>
                    <a:pt x="2374031" y="146737"/>
                    <a:pt x="2336818" y="40844"/>
                    <a:pt x="2382015" y="146304"/>
                  </a:cubicBezTo>
                  <a:cubicBezTo>
                    <a:pt x="2412301" y="216972"/>
                    <a:pt x="2371731" y="149166"/>
                    <a:pt x="2418591" y="219456"/>
                  </a:cubicBezTo>
                  <a:cubicBezTo>
                    <a:pt x="2400427" y="564579"/>
                    <a:pt x="2442158" y="359538"/>
                    <a:pt x="2382015" y="499872"/>
                  </a:cubicBezTo>
                  <a:cubicBezTo>
                    <a:pt x="2376953" y="511684"/>
                    <a:pt x="2376952" y="525755"/>
                    <a:pt x="2369823" y="536448"/>
                  </a:cubicBezTo>
                  <a:cubicBezTo>
                    <a:pt x="2360259" y="550794"/>
                    <a:pt x="2345439" y="560832"/>
                    <a:pt x="2333247" y="573024"/>
                  </a:cubicBezTo>
                  <a:cubicBezTo>
                    <a:pt x="2329183" y="585216"/>
                    <a:pt x="2327296" y="598366"/>
                    <a:pt x="2321055" y="609600"/>
                  </a:cubicBezTo>
                  <a:cubicBezTo>
                    <a:pt x="2304469" y="639454"/>
                    <a:pt x="2268448" y="695945"/>
                    <a:pt x="2235711" y="719328"/>
                  </a:cubicBezTo>
                  <a:cubicBezTo>
                    <a:pt x="2220922" y="729892"/>
                    <a:pt x="2202723" y="734695"/>
                    <a:pt x="2186943" y="743712"/>
                  </a:cubicBezTo>
                  <a:cubicBezTo>
                    <a:pt x="2174221" y="750982"/>
                    <a:pt x="2164268" y="763462"/>
                    <a:pt x="2150367" y="768096"/>
                  </a:cubicBezTo>
                  <a:cubicBezTo>
                    <a:pt x="2126915" y="775913"/>
                    <a:pt x="2101197" y="774292"/>
                    <a:pt x="2077215" y="780288"/>
                  </a:cubicBezTo>
                  <a:cubicBezTo>
                    <a:pt x="2052279" y="786522"/>
                    <a:pt x="2028447" y="796544"/>
                    <a:pt x="2004063" y="804672"/>
                  </a:cubicBezTo>
                  <a:lnTo>
                    <a:pt x="1930911" y="829056"/>
                  </a:lnTo>
                  <a:cubicBezTo>
                    <a:pt x="1918719" y="833120"/>
                    <a:pt x="1906937" y="838728"/>
                    <a:pt x="1894335" y="841248"/>
                  </a:cubicBezTo>
                  <a:cubicBezTo>
                    <a:pt x="1858555" y="848404"/>
                    <a:pt x="1829603" y="851573"/>
                    <a:pt x="1796799" y="865632"/>
                  </a:cubicBezTo>
                  <a:cubicBezTo>
                    <a:pt x="1780094" y="872791"/>
                    <a:pt x="1764736" y="882857"/>
                    <a:pt x="1748031" y="890016"/>
                  </a:cubicBezTo>
                  <a:cubicBezTo>
                    <a:pt x="1736219" y="895078"/>
                    <a:pt x="1723267" y="897146"/>
                    <a:pt x="1711455" y="902208"/>
                  </a:cubicBezTo>
                  <a:cubicBezTo>
                    <a:pt x="1694750" y="909367"/>
                    <a:pt x="1679929" y="920845"/>
                    <a:pt x="1662687" y="926592"/>
                  </a:cubicBezTo>
                  <a:cubicBezTo>
                    <a:pt x="1643028" y="933145"/>
                    <a:pt x="1621956" y="934289"/>
                    <a:pt x="1601727" y="938784"/>
                  </a:cubicBezTo>
                  <a:cubicBezTo>
                    <a:pt x="1456165" y="971131"/>
                    <a:pt x="1676905" y="927332"/>
                    <a:pt x="1479807" y="963168"/>
                  </a:cubicBezTo>
                  <a:cubicBezTo>
                    <a:pt x="1437300" y="970897"/>
                    <a:pt x="1388357" y="983061"/>
                    <a:pt x="1345695" y="987552"/>
                  </a:cubicBezTo>
                  <a:cubicBezTo>
                    <a:pt x="1292998" y="993099"/>
                    <a:pt x="1240031" y="995680"/>
                    <a:pt x="1187199" y="999744"/>
                  </a:cubicBezTo>
                  <a:cubicBezTo>
                    <a:pt x="818124" y="993488"/>
                    <a:pt x="670968" y="1034039"/>
                    <a:pt x="406911" y="975360"/>
                  </a:cubicBezTo>
                  <a:cubicBezTo>
                    <a:pt x="396389" y="973022"/>
                    <a:pt x="335144" y="958519"/>
                    <a:pt x="321567" y="950976"/>
                  </a:cubicBezTo>
                  <a:cubicBezTo>
                    <a:pt x="295949" y="936744"/>
                    <a:pt x="272799" y="918464"/>
                    <a:pt x="248415" y="902208"/>
                  </a:cubicBezTo>
                  <a:cubicBezTo>
                    <a:pt x="236223" y="894080"/>
                    <a:pt x="223561" y="886616"/>
                    <a:pt x="211839" y="877824"/>
                  </a:cubicBezTo>
                  <a:cubicBezTo>
                    <a:pt x="195583" y="865632"/>
                    <a:pt x="179718" y="852901"/>
                    <a:pt x="163071" y="841248"/>
                  </a:cubicBezTo>
                  <a:cubicBezTo>
                    <a:pt x="139063" y="824442"/>
                    <a:pt x="89919" y="792480"/>
                    <a:pt x="89919" y="792480"/>
                  </a:cubicBezTo>
                  <a:cubicBezTo>
                    <a:pt x="73663" y="768096"/>
                    <a:pt x="48259" y="747759"/>
                    <a:pt x="41151" y="719328"/>
                  </a:cubicBezTo>
                  <a:cubicBezTo>
                    <a:pt x="13650" y="609324"/>
                    <a:pt x="27365" y="653585"/>
                    <a:pt x="4575" y="585216"/>
                  </a:cubicBezTo>
                  <a:cubicBezTo>
                    <a:pt x="13102" y="474360"/>
                    <a:pt x="-32374" y="428814"/>
                    <a:pt x="53343" y="414528"/>
                  </a:cubicBezTo>
                  <a:cubicBezTo>
                    <a:pt x="65369" y="412524"/>
                    <a:pt x="77727" y="414528"/>
                    <a:pt x="89919" y="414528"/>
                  </a:cubicBezTo>
                </a:path>
              </a:pathLst>
            </a:custGeom>
            <a:noFill/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000"/>
            </a:p>
          </p:txBody>
        </p:sp>
        <p:cxnSp>
          <p:nvCxnSpPr>
            <p:cNvPr id="12" name="Прямая со стрелкой 11"/>
            <p:cNvCxnSpPr/>
            <p:nvPr/>
          </p:nvCxnSpPr>
          <p:spPr>
            <a:xfrm flipH="1">
              <a:off x="2499360" y="4773370"/>
              <a:ext cx="2634240" cy="599438"/>
            </a:xfrm>
            <a:prstGeom prst="straightConnector1">
              <a:avLst/>
            </a:prstGeom>
            <a:ln>
              <a:solidFill>
                <a:srgbClr val="009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Полилиния 12"/>
            <p:cNvSpPr/>
            <p:nvPr/>
          </p:nvSpPr>
          <p:spPr>
            <a:xfrm>
              <a:off x="9984" y="3511296"/>
              <a:ext cx="2245536" cy="1584960"/>
            </a:xfrm>
            <a:custGeom>
              <a:avLst/>
              <a:gdLst>
                <a:gd name="connsiteX0" fmla="*/ 50976 w 2245536"/>
                <a:gd name="connsiteY0" fmla="*/ 1267968 h 1584960"/>
                <a:gd name="connsiteX1" fmla="*/ 75360 w 2245536"/>
                <a:gd name="connsiteY1" fmla="*/ 1207008 h 1584960"/>
                <a:gd name="connsiteX2" fmla="*/ 87552 w 2245536"/>
                <a:gd name="connsiteY2" fmla="*/ 1158240 h 1584960"/>
                <a:gd name="connsiteX3" fmla="*/ 111936 w 2245536"/>
                <a:gd name="connsiteY3" fmla="*/ 1121664 h 1584960"/>
                <a:gd name="connsiteX4" fmla="*/ 136320 w 2245536"/>
                <a:gd name="connsiteY4" fmla="*/ 1060704 h 1584960"/>
                <a:gd name="connsiteX5" fmla="*/ 197280 w 2245536"/>
                <a:gd name="connsiteY5" fmla="*/ 963168 h 1584960"/>
                <a:gd name="connsiteX6" fmla="*/ 233856 w 2245536"/>
                <a:gd name="connsiteY6" fmla="*/ 926592 h 1584960"/>
                <a:gd name="connsiteX7" fmla="*/ 270432 w 2245536"/>
                <a:gd name="connsiteY7" fmla="*/ 877824 h 1584960"/>
                <a:gd name="connsiteX8" fmla="*/ 294816 w 2245536"/>
                <a:gd name="connsiteY8" fmla="*/ 841248 h 1584960"/>
                <a:gd name="connsiteX9" fmla="*/ 416736 w 2245536"/>
                <a:gd name="connsiteY9" fmla="*/ 731520 h 1584960"/>
                <a:gd name="connsiteX10" fmla="*/ 502080 w 2245536"/>
                <a:gd name="connsiteY10" fmla="*/ 646176 h 1584960"/>
                <a:gd name="connsiteX11" fmla="*/ 550848 w 2245536"/>
                <a:gd name="connsiteY11" fmla="*/ 609600 h 1584960"/>
                <a:gd name="connsiteX12" fmla="*/ 624000 w 2245536"/>
                <a:gd name="connsiteY12" fmla="*/ 536448 h 1584960"/>
                <a:gd name="connsiteX13" fmla="*/ 733728 w 2245536"/>
                <a:gd name="connsiteY13" fmla="*/ 451104 h 1584960"/>
                <a:gd name="connsiteX14" fmla="*/ 794688 w 2245536"/>
                <a:gd name="connsiteY14" fmla="*/ 414528 h 1584960"/>
                <a:gd name="connsiteX15" fmla="*/ 892224 w 2245536"/>
                <a:gd name="connsiteY15" fmla="*/ 341376 h 1584960"/>
                <a:gd name="connsiteX16" fmla="*/ 928800 w 2245536"/>
                <a:gd name="connsiteY16" fmla="*/ 292608 h 1584960"/>
                <a:gd name="connsiteX17" fmla="*/ 965376 w 2245536"/>
                <a:gd name="connsiteY17" fmla="*/ 268224 h 1584960"/>
                <a:gd name="connsiteX18" fmla="*/ 1099488 w 2245536"/>
                <a:gd name="connsiteY18" fmla="*/ 170688 h 1584960"/>
                <a:gd name="connsiteX19" fmla="*/ 1123872 w 2245536"/>
                <a:gd name="connsiteY19" fmla="*/ 134112 h 1584960"/>
                <a:gd name="connsiteX20" fmla="*/ 1160448 w 2245536"/>
                <a:gd name="connsiteY20" fmla="*/ 121920 h 1584960"/>
                <a:gd name="connsiteX21" fmla="*/ 1221408 w 2245536"/>
                <a:gd name="connsiteY21" fmla="*/ 97536 h 1584960"/>
                <a:gd name="connsiteX22" fmla="*/ 1306752 w 2245536"/>
                <a:gd name="connsiteY22" fmla="*/ 60960 h 1584960"/>
                <a:gd name="connsiteX23" fmla="*/ 1355520 w 2245536"/>
                <a:gd name="connsiteY23" fmla="*/ 36576 h 1584960"/>
                <a:gd name="connsiteX24" fmla="*/ 1440864 w 2245536"/>
                <a:gd name="connsiteY24" fmla="*/ 12192 h 1584960"/>
                <a:gd name="connsiteX25" fmla="*/ 1843200 w 2245536"/>
                <a:gd name="connsiteY25" fmla="*/ 0 h 1584960"/>
                <a:gd name="connsiteX26" fmla="*/ 1904160 w 2245536"/>
                <a:gd name="connsiteY26" fmla="*/ 73152 h 1584960"/>
                <a:gd name="connsiteX27" fmla="*/ 2013888 w 2245536"/>
                <a:gd name="connsiteY27" fmla="*/ 134112 h 1584960"/>
                <a:gd name="connsiteX28" fmla="*/ 2074848 w 2245536"/>
                <a:gd name="connsiteY28" fmla="*/ 219456 h 1584960"/>
                <a:gd name="connsiteX29" fmla="*/ 2172384 w 2245536"/>
                <a:gd name="connsiteY29" fmla="*/ 292608 h 1584960"/>
                <a:gd name="connsiteX30" fmla="*/ 2245536 w 2245536"/>
                <a:gd name="connsiteY30" fmla="*/ 329184 h 1584960"/>
                <a:gd name="connsiteX31" fmla="*/ 2233344 w 2245536"/>
                <a:gd name="connsiteY31" fmla="*/ 499872 h 1584960"/>
                <a:gd name="connsiteX32" fmla="*/ 2184576 w 2245536"/>
                <a:gd name="connsiteY32" fmla="*/ 560832 h 1584960"/>
                <a:gd name="connsiteX33" fmla="*/ 2099232 w 2245536"/>
                <a:gd name="connsiteY33" fmla="*/ 597408 h 1584960"/>
                <a:gd name="connsiteX34" fmla="*/ 2038272 w 2245536"/>
                <a:gd name="connsiteY34" fmla="*/ 609600 h 1584960"/>
                <a:gd name="connsiteX35" fmla="*/ 2001696 w 2245536"/>
                <a:gd name="connsiteY35" fmla="*/ 633984 h 1584960"/>
                <a:gd name="connsiteX36" fmla="*/ 1952928 w 2245536"/>
                <a:gd name="connsiteY36" fmla="*/ 646176 h 1584960"/>
                <a:gd name="connsiteX37" fmla="*/ 1757856 w 2245536"/>
                <a:gd name="connsiteY37" fmla="*/ 670560 h 1584960"/>
                <a:gd name="connsiteX38" fmla="*/ 1672512 w 2245536"/>
                <a:gd name="connsiteY38" fmla="*/ 682752 h 1584960"/>
                <a:gd name="connsiteX39" fmla="*/ 1599360 w 2245536"/>
                <a:gd name="connsiteY39" fmla="*/ 731520 h 1584960"/>
                <a:gd name="connsiteX40" fmla="*/ 1562784 w 2245536"/>
                <a:gd name="connsiteY40" fmla="*/ 743712 h 1584960"/>
                <a:gd name="connsiteX41" fmla="*/ 1526208 w 2245536"/>
                <a:gd name="connsiteY41" fmla="*/ 768096 h 1584960"/>
                <a:gd name="connsiteX42" fmla="*/ 1453056 w 2245536"/>
                <a:gd name="connsiteY42" fmla="*/ 792480 h 1584960"/>
                <a:gd name="connsiteX43" fmla="*/ 1416480 w 2245536"/>
                <a:gd name="connsiteY43" fmla="*/ 804672 h 1584960"/>
                <a:gd name="connsiteX44" fmla="*/ 1343328 w 2245536"/>
                <a:gd name="connsiteY44" fmla="*/ 853440 h 1584960"/>
                <a:gd name="connsiteX45" fmla="*/ 1318944 w 2245536"/>
                <a:gd name="connsiteY45" fmla="*/ 890016 h 1584960"/>
                <a:gd name="connsiteX46" fmla="*/ 1233600 w 2245536"/>
                <a:gd name="connsiteY46" fmla="*/ 950976 h 1584960"/>
                <a:gd name="connsiteX47" fmla="*/ 1160448 w 2245536"/>
                <a:gd name="connsiteY47" fmla="*/ 1024128 h 1584960"/>
                <a:gd name="connsiteX48" fmla="*/ 1123872 w 2245536"/>
                <a:gd name="connsiteY48" fmla="*/ 1060704 h 1584960"/>
                <a:gd name="connsiteX49" fmla="*/ 1087296 w 2245536"/>
                <a:gd name="connsiteY49" fmla="*/ 1097280 h 1584960"/>
                <a:gd name="connsiteX50" fmla="*/ 1050720 w 2245536"/>
                <a:gd name="connsiteY50" fmla="*/ 1121664 h 1584960"/>
                <a:gd name="connsiteX51" fmla="*/ 977568 w 2245536"/>
                <a:gd name="connsiteY51" fmla="*/ 1194816 h 1584960"/>
                <a:gd name="connsiteX52" fmla="*/ 928800 w 2245536"/>
                <a:gd name="connsiteY52" fmla="*/ 1255776 h 1584960"/>
                <a:gd name="connsiteX53" fmla="*/ 867840 w 2245536"/>
                <a:gd name="connsiteY53" fmla="*/ 1341120 h 1584960"/>
                <a:gd name="connsiteX54" fmla="*/ 794688 w 2245536"/>
                <a:gd name="connsiteY54" fmla="*/ 1402080 h 1584960"/>
                <a:gd name="connsiteX55" fmla="*/ 733728 w 2245536"/>
                <a:gd name="connsiteY55" fmla="*/ 1463040 h 1584960"/>
                <a:gd name="connsiteX56" fmla="*/ 697152 w 2245536"/>
                <a:gd name="connsiteY56" fmla="*/ 1499616 h 1584960"/>
                <a:gd name="connsiteX57" fmla="*/ 660576 w 2245536"/>
                <a:gd name="connsiteY57" fmla="*/ 1511808 h 1584960"/>
                <a:gd name="connsiteX58" fmla="*/ 550848 w 2245536"/>
                <a:gd name="connsiteY58" fmla="*/ 1572768 h 1584960"/>
                <a:gd name="connsiteX59" fmla="*/ 441120 w 2245536"/>
                <a:gd name="connsiteY59" fmla="*/ 1584960 h 1584960"/>
                <a:gd name="connsiteX60" fmla="*/ 270432 w 2245536"/>
                <a:gd name="connsiteY60" fmla="*/ 1572768 h 1584960"/>
                <a:gd name="connsiteX61" fmla="*/ 197280 w 2245536"/>
                <a:gd name="connsiteY61" fmla="*/ 1536192 h 1584960"/>
                <a:gd name="connsiteX62" fmla="*/ 124128 w 2245536"/>
                <a:gd name="connsiteY62" fmla="*/ 1499616 h 1584960"/>
                <a:gd name="connsiteX63" fmla="*/ 87552 w 2245536"/>
                <a:gd name="connsiteY63" fmla="*/ 1426464 h 1584960"/>
                <a:gd name="connsiteX64" fmla="*/ 63168 w 2245536"/>
                <a:gd name="connsiteY64" fmla="*/ 1377696 h 1584960"/>
                <a:gd name="connsiteX65" fmla="*/ 50976 w 2245536"/>
                <a:gd name="connsiteY65" fmla="*/ 1341120 h 1584960"/>
                <a:gd name="connsiteX66" fmla="*/ 14400 w 2245536"/>
                <a:gd name="connsiteY66" fmla="*/ 1316736 h 1584960"/>
                <a:gd name="connsiteX67" fmla="*/ 14400 w 2245536"/>
                <a:gd name="connsiteY67" fmla="*/ 1231392 h 1584960"/>
                <a:gd name="connsiteX68" fmla="*/ 50976 w 2245536"/>
                <a:gd name="connsiteY68" fmla="*/ 1267968 h 158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245536" h="1584960">
                  <a:moveTo>
                    <a:pt x="50976" y="1267968"/>
                  </a:moveTo>
                  <a:cubicBezTo>
                    <a:pt x="61136" y="1263904"/>
                    <a:pt x="68439" y="1227770"/>
                    <a:pt x="75360" y="1207008"/>
                  </a:cubicBezTo>
                  <a:cubicBezTo>
                    <a:pt x="80659" y="1191112"/>
                    <a:pt x="80951" y="1173641"/>
                    <a:pt x="87552" y="1158240"/>
                  </a:cubicBezTo>
                  <a:cubicBezTo>
                    <a:pt x="93324" y="1144772"/>
                    <a:pt x="105383" y="1134770"/>
                    <a:pt x="111936" y="1121664"/>
                  </a:cubicBezTo>
                  <a:cubicBezTo>
                    <a:pt x="121723" y="1102089"/>
                    <a:pt x="126533" y="1080279"/>
                    <a:pt x="136320" y="1060704"/>
                  </a:cubicBezTo>
                  <a:cubicBezTo>
                    <a:pt x="139294" y="1054756"/>
                    <a:pt x="185191" y="977675"/>
                    <a:pt x="197280" y="963168"/>
                  </a:cubicBezTo>
                  <a:cubicBezTo>
                    <a:pt x="208318" y="949922"/>
                    <a:pt x="222635" y="939683"/>
                    <a:pt x="233856" y="926592"/>
                  </a:cubicBezTo>
                  <a:cubicBezTo>
                    <a:pt x="247080" y="911164"/>
                    <a:pt x="258621" y="894359"/>
                    <a:pt x="270432" y="877824"/>
                  </a:cubicBezTo>
                  <a:cubicBezTo>
                    <a:pt x="278949" y="865900"/>
                    <a:pt x="285167" y="852275"/>
                    <a:pt x="294816" y="841248"/>
                  </a:cubicBezTo>
                  <a:cubicBezTo>
                    <a:pt x="371558" y="753543"/>
                    <a:pt x="335707" y="805796"/>
                    <a:pt x="416736" y="731520"/>
                  </a:cubicBezTo>
                  <a:cubicBezTo>
                    <a:pt x="446393" y="704335"/>
                    <a:pt x="469895" y="670315"/>
                    <a:pt x="502080" y="646176"/>
                  </a:cubicBezTo>
                  <a:cubicBezTo>
                    <a:pt x="518336" y="633984"/>
                    <a:pt x="535744" y="623193"/>
                    <a:pt x="550848" y="609600"/>
                  </a:cubicBezTo>
                  <a:cubicBezTo>
                    <a:pt x="576480" y="586531"/>
                    <a:pt x="596780" y="557619"/>
                    <a:pt x="624000" y="536448"/>
                  </a:cubicBezTo>
                  <a:cubicBezTo>
                    <a:pt x="660576" y="508000"/>
                    <a:pt x="693995" y="474944"/>
                    <a:pt x="733728" y="451104"/>
                  </a:cubicBezTo>
                  <a:cubicBezTo>
                    <a:pt x="754048" y="438912"/>
                    <a:pt x="775983" y="429077"/>
                    <a:pt x="794688" y="414528"/>
                  </a:cubicBezTo>
                  <a:cubicBezTo>
                    <a:pt x="905603" y="328261"/>
                    <a:pt x="783922" y="395527"/>
                    <a:pt x="892224" y="341376"/>
                  </a:cubicBezTo>
                  <a:cubicBezTo>
                    <a:pt x="904416" y="325120"/>
                    <a:pt x="914432" y="306976"/>
                    <a:pt x="928800" y="292608"/>
                  </a:cubicBezTo>
                  <a:cubicBezTo>
                    <a:pt x="939161" y="282247"/>
                    <a:pt x="953526" y="276842"/>
                    <a:pt x="965376" y="268224"/>
                  </a:cubicBezTo>
                  <a:cubicBezTo>
                    <a:pt x="1115606" y="158966"/>
                    <a:pt x="1014325" y="227463"/>
                    <a:pt x="1099488" y="170688"/>
                  </a:cubicBezTo>
                  <a:cubicBezTo>
                    <a:pt x="1107616" y="158496"/>
                    <a:pt x="1112430" y="143266"/>
                    <a:pt x="1123872" y="134112"/>
                  </a:cubicBezTo>
                  <a:cubicBezTo>
                    <a:pt x="1133907" y="126084"/>
                    <a:pt x="1148415" y="126432"/>
                    <a:pt x="1160448" y="121920"/>
                  </a:cubicBezTo>
                  <a:cubicBezTo>
                    <a:pt x="1180940" y="114236"/>
                    <a:pt x="1201833" y="107323"/>
                    <a:pt x="1221408" y="97536"/>
                  </a:cubicBezTo>
                  <a:cubicBezTo>
                    <a:pt x="1394361" y="11060"/>
                    <a:pt x="1103759" y="137082"/>
                    <a:pt x="1306752" y="60960"/>
                  </a:cubicBezTo>
                  <a:cubicBezTo>
                    <a:pt x="1323770" y="54578"/>
                    <a:pt x="1338815" y="43735"/>
                    <a:pt x="1355520" y="36576"/>
                  </a:cubicBezTo>
                  <a:cubicBezTo>
                    <a:pt x="1370077" y="30337"/>
                    <a:pt x="1429064" y="12830"/>
                    <a:pt x="1440864" y="12192"/>
                  </a:cubicBezTo>
                  <a:cubicBezTo>
                    <a:pt x="1574842" y="4950"/>
                    <a:pt x="1709088" y="4064"/>
                    <a:pt x="1843200" y="0"/>
                  </a:cubicBezTo>
                  <a:cubicBezTo>
                    <a:pt x="1863852" y="30978"/>
                    <a:pt x="1872869" y="49683"/>
                    <a:pt x="1904160" y="73152"/>
                  </a:cubicBezTo>
                  <a:cubicBezTo>
                    <a:pt x="1934778" y="96115"/>
                    <a:pt x="1979149" y="116743"/>
                    <a:pt x="2013888" y="134112"/>
                  </a:cubicBezTo>
                  <a:cubicBezTo>
                    <a:pt x="2027733" y="154880"/>
                    <a:pt x="2059725" y="204333"/>
                    <a:pt x="2074848" y="219456"/>
                  </a:cubicBezTo>
                  <a:cubicBezTo>
                    <a:pt x="2083820" y="228428"/>
                    <a:pt x="2149873" y="281353"/>
                    <a:pt x="2172384" y="292608"/>
                  </a:cubicBezTo>
                  <a:cubicBezTo>
                    <a:pt x="2273338" y="343085"/>
                    <a:pt x="2140714" y="259303"/>
                    <a:pt x="2245536" y="329184"/>
                  </a:cubicBezTo>
                  <a:cubicBezTo>
                    <a:pt x="2241472" y="386080"/>
                    <a:pt x="2240009" y="443222"/>
                    <a:pt x="2233344" y="499872"/>
                  </a:cubicBezTo>
                  <a:cubicBezTo>
                    <a:pt x="2228688" y="539446"/>
                    <a:pt x="2217969" y="541750"/>
                    <a:pt x="2184576" y="560832"/>
                  </a:cubicBezTo>
                  <a:cubicBezTo>
                    <a:pt x="2157437" y="576340"/>
                    <a:pt x="2129628" y="589809"/>
                    <a:pt x="2099232" y="597408"/>
                  </a:cubicBezTo>
                  <a:cubicBezTo>
                    <a:pt x="2079128" y="602434"/>
                    <a:pt x="2058592" y="605536"/>
                    <a:pt x="2038272" y="609600"/>
                  </a:cubicBezTo>
                  <a:cubicBezTo>
                    <a:pt x="2026080" y="617728"/>
                    <a:pt x="2015164" y="628212"/>
                    <a:pt x="2001696" y="633984"/>
                  </a:cubicBezTo>
                  <a:cubicBezTo>
                    <a:pt x="1986295" y="640585"/>
                    <a:pt x="1969040" y="641573"/>
                    <a:pt x="1952928" y="646176"/>
                  </a:cubicBezTo>
                  <a:cubicBezTo>
                    <a:pt x="1838652" y="678826"/>
                    <a:pt x="2042266" y="642119"/>
                    <a:pt x="1757856" y="670560"/>
                  </a:cubicBezTo>
                  <a:cubicBezTo>
                    <a:pt x="1729262" y="673419"/>
                    <a:pt x="1700960" y="678688"/>
                    <a:pt x="1672512" y="682752"/>
                  </a:cubicBezTo>
                  <a:cubicBezTo>
                    <a:pt x="1648128" y="699008"/>
                    <a:pt x="1627162" y="722253"/>
                    <a:pt x="1599360" y="731520"/>
                  </a:cubicBezTo>
                  <a:cubicBezTo>
                    <a:pt x="1587168" y="735584"/>
                    <a:pt x="1574279" y="737965"/>
                    <a:pt x="1562784" y="743712"/>
                  </a:cubicBezTo>
                  <a:cubicBezTo>
                    <a:pt x="1549678" y="750265"/>
                    <a:pt x="1539598" y="762145"/>
                    <a:pt x="1526208" y="768096"/>
                  </a:cubicBezTo>
                  <a:cubicBezTo>
                    <a:pt x="1502720" y="778535"/>
                    <a:pt x="1477440" y="784352"/>
                    <a:pt x="1453056" y="792480"/>
                  </a:cubicBezTo>
                  <a:cubicBezTo>
                    <a:pt x="1440864" y="796544"/>
                    <a:pt x="1427173" y="797543"/>
                    <a:pt x="1416480" y="804672"/>
                  </a:cubicBezTo>
                  <a:lnTo>
                    <a:pt x="1343328" y="853440"/>
                  </a:lnTo>
                  <a:cubicBezTo>
                    <a:pt x="1335200" y="865632"/>
                    <a:pt x="1329305" y="879655"/>
                    <a:pt x="1318944" y="890016"/>
                  </a:cubicBezTo>
                  <a:cubicBezTo>
                    <a:pt x="1246221" y="962739"/>
                    <a:pt x="1295904" y="895594"/>
                    <a:pt x="1233600" y="950976"/>
                  </a:cubicBezTo>
                  <a:cubicBezTo>
                    <a:pt x="1207826" y="973886"/>
                    <a:pt x="1184832" y="999744"/>
                    <a:pt x="1160448" y="1024128"/>
                  </a:cubicBezTo>
                  <a:lnTo>
                    <a:pt x="1123872" y="1060704"/>
                  </a:lnTo>
                  <a:cubicBezTo>
                    <a:pt x="1111680" y="1072896"/>
                    <a:pt x="1101642" y="1087716"/>
                    <a:pt x="1087296" y="1097280"/>
                  </a:cubicBezTo>
                  <a:cubicBezTo>
                    <a:pt x="1075104" y="1105408"/>
                    <a:pt x="1061672" y="1111929"/>
                    <a:pt x="1050720" y="1121664"/>
                  </a:cubicBezTo>
                  <a:cubicBezTo>
                    <a:pt x="1024946" y="1144574"/>
                    <a:pt x="977568" y="1194816"/>
                    <a:pt x="977568" y="1194816"/>
                  </a:cubicBezTo>
                  <a:cubicBezTo>
                    <a:pt x="953833" y="1266022"/>
                    <a:pt x="983947" y="1200629"/>
                    <a:pt x="928800" y="1255776"/>
                  </a:cubicBezTo>
                  <a:cubicBezTo>
                    <a:pt x="884877" y="1299699"/>
                    <a:pt x="902453" y="1299584"/>
                    <a:pt x="867840" y="1341120"/>
                  </a:cubicBezTo>
                  <a:cubicBezTo>
                    <a:pt x="838504" y="1376323"/>
                    <a:pt x="830652" y="1378104"/>
                    <a:pt x="794688" y="1402080"/>
                  </a:cubicBezTo>
                  <a:cubicBezTo>
                    <a:pt x="749984" y="1469136"/>
                    <a:pt x="794688" y="1412240"/>
                    <a:pt x="733728" y="1463040"/>
                  </a:cubicBezTo>
                  <a:cubicBezTo>
                    <a:pt x="720482" y="1474078"/>
                    <a:pt x="711498" y="1490052"/>
                    <a:pt x="697152" y="1499616"/>
                  </a:cubicBezTo>
                  <a:cubicBezTo>
                    <a:pt x="686459" y="1506745"/>
                    <a:pt x="671810" y="1505567"/>
                    <a:pt x="660576" y="1511808"/>
                  </a:cubicBezTo>
                  <a:cubicBezTo>
                    <a:pt x="615691" y="1536744"/>
                    <a:pt x="598141" y="1564886"/>
                    <a:pt x="550848" y="1572768"/>
                  </a:cubicBezTo>
                  <a:cubicBezTo>
                    <a:pt x="514548" y="1578818"/>
                    <a:pt x="477696" y="1580896"/>
                    <a:pt x="441120" y="1584960"/>
                  </a:cubicBezTo>
                  <a:cubicBezTo>
                    <a:pt x="384224" y="1580896"/>
                    <a:pt x="327082" y="1579433"/>
                    <a:pt x="270432" y="1572768"/>
                  </a:cubicBezTo>
                  <a:cubicBezTo>
                    <a:pt x="230358" y="1568053"/>
                    <a:pt x="232688" y="1553896"/>
                    <a:pt x="197280" y="1536192"/>
                  </a:cubicBezTo>
                  <a:cubicBezTo>
                    <a:pt x="96326" y="1485715"/>
                    <a:pt x="228950" y="1569497"/>
                    <a:pt x="124128" y="1499616"/>
                  </a:cubicBezTo>
                  <a:cubicBezTo>
                    <a:pt x="77268" y="1429326"/>
                    <a:pt x="117838" y="1497132"/>
                    <a:pt x="87552" y="1426464"/>
                  </a:cubicBezTo>
                  <a:cubicBezTo>
                    <a:pt x="80393" y="1409759"/>
                    <a:pt x="70327" y="1394401"/>
                    <a:pt x="63168" y="1377696"/>
                  </a:cubicBezTo>
                  <a:cubicBezTo>
                    <a:pt x="58106" y="1365884"/>
                    <a:pt x="59004" y="1351155"/>
                    <a:pt x="50976" y="1341120"/>
                  </a:cubicBezTo>
                  <a:cubicBezTo>
                    <a:pt x="41822" y="1329678"/>
                    <a:pt x="26592" y="1324864"/>
                    <a:pt x="14400" y="1316736"/>
                  </a:cubicBezTo>
                  <a:cubicBezTo>
                    <a:pt x="6797" y="1293926"/>
                    <a:pt x="-13801" y="1253953"/>
                    <a:pt x="14400" y="1231392"/>
                  </a:cubicBezTo>
                  <a:cubicBezTo>
                    <a:pt x="27094" y="1221237"/>
                    <a:pt x="40816" y="1272032"/>
                    <a:pt x="50976" y="1267968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000"/>
            </a:p>
          </p:txBody>
        </p:sp>
        <p:cxnSp>
          <p:nvCxnSpPr>
            <p:cNvPr id="15" name="Прямая со стрелкой 14"/>
            <p:cNvCxnSpPr>
              <a:endCxn id="13" idx="30"/>
            </p:cNvCxnSpPr>
            <p:nvPr/>
          </p:nvCxnSpPr>
          <p:spPr>
            <a:xfrm flipH="1" flipV="1">
              <a:off x="2255520" y="3840480"/>
              <a:ext cx="1530096" cy="1662053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Номер слайда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32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00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41886" y="1268760"/>
            <a:ext cx="3167712" cy="4401205"/>
          </a:xfrm>
          <a:prstGeom prst="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(define x (cons (list 1 2)</a:t>
            </a:r>
            <a:endParaRPr lang="uk-UA" sz="2000" dirty="0">
              <a:solidFill>
                <a:srgbClr val="0000CC"/>
              </a:solidFill>
            </a:endParaRPr>
          </a:p>
          <a:p>
            <a:r>
              <a:rPr lang="uk-UA" sz="2000" dirty="0">
                <a:solidFill>
                  <a:srgbClr val="0000CC"/>
                </a:solidFill>
              </a:rPr>
              <a:t>   </a:t>
            </a:r>
            <a:r>
              <a:rPr lang="en-US" sz="2000" dirty="0">
                <a:solidFill>
                  <a:srgbClr val="0000CC"/>
                </a:solidFill>
              </a:rPr>
              <a:t> (list 3 4)))</a:t>
            </a:r>
          </a:p>
          <a:p>
            <a:endParaRPr lang="uk-UA" sz="2000" dirty="0">
              <a:solidFill>
                <a:srgbClr val="0000CC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(length x)</a:t>
            </a:r>
          </a:p>
          <a:p>
            <a:r>
              <a:rPr lang="uk-UA" sz="2000" i="1" dirty="0">
                <a:solidFill>
                  <a:srgbClr val="C00000"/>
                </a:solidFill>
              </a:rPr>
              <a:t>3</a:t>
            </a:r>
          </a:p>
          <a:p>
            <a:r>
              <a:rPr lang="en-US" sz="2000" dirty="0">
                <a:solidFill>
                  <a:srgbClr val="C00000"/>
                </a:solidFill>
              </a:rPr>
              <a:t>(count-leaves x)</a:t>
            </a:r>
          </a:p>
          <a:p>
            <a:r>
              <a:rPr lang="uk-UA" sz="2000" i="1" dirty="0">
                <a:solidFill>
                  <a:srgbClr val="C00000"/>
                </a:solidFill>
              </a:rPr>
              <a:t>4</a:t>
            </a:r>
          </a:p>
          <a:p>
            <a:r>
              <a:rPr lang="en-US" sz="2000" dirty="0">
                <a:solidFill>
                  <a:srgbClr val="C00000"/>
                </a:solidFill>
              </a:rPr>
              <a:t>(list x x)</a:t>
            </a:r>
          </a:p>
          <a:p>
            <a:r>
              <a:rPr lang="uk-UA" sz="2000" i="1" dirty="0">
                <a:solidFill>
                  <a:srgbClr val="C00000"/>
                </a:solidFill>
              </a:rPr>
              <a:t>(((1 2) 3 4) ((1 2) 3 4))</a:t>
            </a:r>
          </a:p>
          <a:p>
            <a:endParaRPr lang="uk-UA" sz="2000" i="1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(length (list x x))</a:t>
            </a:r>
          </a:p>
          <a:p>
            <a:r>
              <a:rPr lang="uk-UA" sz="2000" i="1" dirty="0">
                <a:solidFill>
                  <a:srgbClr val="C00000"/>
                </a:solidFill>
              </a:rPr>
              <a:t>2</a:t>
            </a:r>
          </a:p>
          <a:p>
            <a:r>
              <a:rPr lang="en-US" sz="2000" dirty="0">
                <a:solidFill>
                  <a:srgbClr val="C00000"/>
                </a:solidFill>
              </a:rPr>
              <a:t>(count-leaves (list x x))</a:t>
            </a:r>
          </a:p>
          <a:p>
            <a:r>
              <a:rPr lang="uk-UA" sz="2000" i="1" dirty="0">
                <a:solidFill>
                  <a:srgbClr val="C00000"/>
                </a:solidFill>
              </a:rPr>
              <a:t>8</a:t>
            </a:r>
            <a:endParaRPr lang="uk-UA" sz="2000" dirty="0"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223792" y="1124744"/>
            <a:ext cx="7344816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uk-UA" sz="1800" b="1" dirty="0"/>
              <a:t>Рекурсивна  схема обчислення </a:t>
            </a:r>
            <a:r>
              <a:rPr lang="uk-UA" sz="1800" b="1" dirty="0"/>
              <a:t>довжини дерева </a:t>
            </a:r>
            <a:r>
              <a:rPr lang="uk-UA" sz="1800" b="1" dirty="0" err="1">
                <a:solidFill>
                  <a:srgbClr val="0000CC"/>
                </a:solidFill>
              </a:rPr>
              <a:t>length</a:t>
            </a:r>
            <a:r>
              <a:rPr lang="uk-UA" sz="1800" b="1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uk-UA" sz="1800" dirty="0">
                <a:solidFill>
                  <a:srgbClr val="0000CC"/>
                </a:solidFill>
              </a:rPr>
              <a:t>Довжина списку x є 1 плюс довжина </a:t>
            </a:r>
            <a:r>
              <a:rPr lang="uk-UA" sz="1800" dirty="0" err="1">
                <a:solidFill>
                  <a:srgbClr val="0000CC"/>
                </a:solidFill>
              </a:rPr>
              <a:t>cdr</a:t>
            </a:r>
            <a:r>
              <a:rPr lang="uk-UA" sz="1800" dirty="0">
                <a:solidFill>
                  <a:srgbClr val="0000CC"/>
                </a:solidFill>
              </a:rPr>
              <a:t> від x.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uk-UA" sz="1800" dirty="0">
                <a:solidFill>
                  <a:srgbClr val="0000CC"/>
                </a:solidFill>
              </a:rPr>
              <a:t>Довжина порожнього списку є 0.</a:t>
            </a:r>
          </a:p>
          <a:p>
            <a:endParaRPr lang="uk-UA" sz="1800" dirty="0">
              <a:solidFill>
                <a:srgbClr val="0000CC"/>
              </a:solidFill>
            </a:endParaRPr>
          </a:p>
          <a:p>
            <a:endParaRPr lang="uk-UA" sz="1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24000" y="82037"/>
            <a:ext cx="9144000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sz="3600" b="1" dirty="0">
                <a:solidFill>
                  <a:schemeClr val="bg1"/>
                </a:solidFill>
              </a:rPr>
              <a:t>Ієрархічні  структури - дерева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791744" y="2383673"/>
            <a:ext cx="7992888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uk-UA" sz="1800" b="1" dirty="0"/>
              <a:t>Рекурсивна  схема обчислення </a:t>
            </a:r>
            <a:r>
              <a:rPr lang="uk-UA" sz="1800" b="1" dirty="0"/>
              <a:t>кількості лисків дерева </a:t>
            </a:r>
            <a:r>
              <a:rPr lang="uk-UA" sz="1800" b="1" dirty="0" err="1">
                <a:solidFill>
                  <a:srgbClr val="0000CC"/>
                </a:solidFill>
              </a:rPr>
              <a:t>сount-leaves</a:t>
            </a:r>
            <a:r>
              <a:rPr lang="uk-UA" sz="1800" dirty="0">
                <a:solidFill>
                  <a:srgbClr val="0000CC"/>
                </a:solidFill>
              </a:rPr>
              <a:t> </a:t>
            </a:r>
            <a:r>
              <a:rPr lang="uk-UA" sz="1800" dirty="0"/>
              <a:t>має врахувати, що </a:t>
            </a:r>
            <a:r>
              <a:rPr lang="uk-UA" sz="1800" dirty="0" err="1">
                <a:solidFill>
                  <a:srgbClr val="0000CC"/>
                </a:solidFill>
              </a:rPr>
              <a:t>car</a:t>
            </a:r>
            <a:r>
              <a:rPr lang="uk-UA" sz="1800" dirty="0">
                <a:solidFill>
                  <a:srgbClr val="0000CC"/>
                </a:solidFill>
              </a:rPr>
              <a:t> </a:t>
            </a:r>
            <a:r>
              <a:rPr lang="uk-UA" sz="1800" dirty="0"/>
              <a:t>сам </a:t>
            </a:r>
            <a:r>
              <a:rPr lang="uk-UA" sz="1800" dirty="0"/>
              <a:t>по собі може бути деревом, листя якого потрібно </a:t>
            </a:r>
            <a:r>
              <a:rPr lang="uk-UA" sz="1800" dirty="0"/>
              <a:t>порахувати. </a:t>
            </a:r>
            <a:endParaRPr lang="uk-UA" sz="1800" dirty="0" smtClean="0"/>
          </a:p>
          <a:p>
            <a:pPr>
              <a:spcBef>
                <a:spcPts val="600"/>
              </a:spcBef>
            </a:pPr>
            <a:r>
              <a:rPr lang="uk-UA" sz="1800" dirty="0" smtClean="0"/>
              <a:t>Таким </a:t>
            </a:r>
            <a:r>
              <a:rPr lang="uk-UA" sz="1800" dirty="0"/>
              <a:t>чином, крок редукції такий </a:t>
            </a:r>
            <a:r>
              <a:rPr lang="uk-UA" sz="1800" dirty="0"/>
              <a:t>:</a:t>
            </a:r>
            <a:endParaRPr lang="uk-UA" sz="1800" b="1" dirty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uk-UA" sz="1800" dirty="0"/>
              <a:t>Значення </a:t>
            </a:r>
            <a:r>
              <a:rPr lang="uk-UA" sz="1800" dirty="0"/>
              <a:t>для порожнього списку </a:t>
            </a:r>
            <a:r>
              <a:rPr lang="uk-UA" sz="1800" dirty="0" err="1">
                <a:solidFill>
                  <a:srgbClr val="0000CC"/>
                </a:solidFill>
              </a:rPr>
              <a:t>сount-leaves</a:t>
            </a:r>
            <a:r>
              <a:rPr lang="uk-UA" sz="1800" dirty="0"/>
              <a:t> дорівнює 0</a:t>
            </a:r>
            <a:r>
              <a:rPr lang="uk-UA" sz="1800" dirty="0"/>
              <a:t>.</a:t>
            </a:r>
            <a:r>
              <a:rPr lang="uk-UA" sz="1800" dirty="0">
                <a:solidFill>
                  <a:srgbClr val="0000CC"/>
                </a:solidFill>
              </a:rPr>
              <a:t> </a:t>
            </a:r>
            <a:endParaRPr lang="uk-UA" sz="1800" dirty="0">
              <a:solidFill>
                <a:srgbClr val="0000CC"/>
              </a:solidFill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uk-UA" sz="1800" dirty="0" err="1">
                <a:solidFill>
                  <a:srgbClr val="0000CC"/>
                </a:solidFill>
              </a:rPr>
              <a:t>сount-leaves</a:t>
            </a:r>
            <a:r>
              <a:rPr lang="uk-UA" sz="1800" dirty="0">
                <a:solidFill>
                  <a:srgbClr val="0000CC"/>
                </a:solidFill>
              </a:rPr>
              <a:t> </a:t>
            </a:r>
            <a:r>
              <a:rPr lang="uk-UA" sz="1800" dirty="0"/>
              <a:t>від дерева </a:t>
            </a:r>
            <a:r>
              <a:rPr lang="uk-UA" sz="1800" dirty="0">
                <a:solidFill>
                  <a:srgbClr val="0000CC"/>
                </a:solidFill>
              </a:rPr>
              <a:t>x</a:t>
            </a:r>
            <a:r>
              <a:rPr lang="uk-UA" sz="1800" dirty="0"/>
              <a:t> є </a:t>
            </a:r>
            <a:r>
              <a:rPr lang="uk-UA" sz="1800" dirty="0" err="1">
                <a:solidFill>
                  <a:srgbClr val="0000CC"/>
                </a:solidFill>
              </a:rPr>
              <a:t>count-leaves</a:t>
            </a:r>
            <a:r>
              <a:rPr lang="uk-UA" sz="1800" dirty="0"/>
              <a:t> від </a:t>
            </a:r>
            <a:r>
              <a:rPr lang="uk-UA" sz="1800" dirty="0">
                <a:solidFill>
                  <a:srgbClr val="0000CC"/>
                </a:solidFill>
              </a:rPr>
              <a:t>(</a:t>
            </a:r>
            <a:r>
              <a:rPr lang="uk-UA" sz="1800" dirty="0" err="1">
                <a:solidFill>
                  <a:srgbClr val="0000CC"/>
                </a:solidFill>
              </a:rPr>
              <a:t>car</a:t>
            </a:r>
            <a:r>
              <a:rPr lang="uk-UA" sz="1800" dirty="0">
                <a:solidFill>
                  <a:srgbClr val="0000CC"/>
                </a:solidFill>
              </a:rPr>
              <a:t> x) </a:t>
            </a:r>
            <a:r>
              <a:rPr lang="uk-UA" sz="1800" dirty="0"/>
              <a:t>плюс </a:t>
            </a:r>
            <a:r>
              <a:rPr lang="uk-UA" sz="1800" dirty="0" smtClean="0"/>
              <a:t/>
            </a:r>
            <a:br>
              <a:rPr lang="uk-UA" sz="1800" dirty="0" smtClean="0"/>
            </a:br>
            <a:r>
              <a:rPr lang="uk-UA" sz="1800" dirty="0" err="1" smtClean="0">
                <a:solidFill>
                  <a:srgbClr val="0000CC"/>
                </a:solidFill>
              </a:rPr>
              <a:t>count-leaves</a:t>
            </a:r>
            <a:r>
              <a:rPr lang="uk-UA" sz="1800" dirty="0" smtClean="0"/>
              <a:t> </a:t>
            </a:r>
            <a:r>
              <a:rPr lang="uk-UA" sz="1800" dirty="0"/>
              <a:t>від </a:t>
            </a:r>
            <a:r>
              <a:rPr lang="uk-UA" sz="1800" dirty="0">
                <a:solidFill>
                  <a:srgbClr val="0000CC"/>
                </a:solidFill>
              </a:rPr>
              <a:t>(</a:t>
            </a:r>
            <a:r>
              <a:rPr lang="uk-UA" sz="1800" dirty="0" err="1">
                <a:solidFill>
                  <a:srgbClr val="0000CC"/>
                </a:solidFill>
              </a:rPr>
              <a:t>cdr</a:t>
            </a:r>
            <a:r>
              <a:rPr lang="uk-UA" sz="1800" dirty="0">
                <a:solidFill>
                  <a:srgbClr val="0000CC"/>
                </a:solidFill>
              </a:rPr>
              <a:t> x).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uk-UA" sz="1800" dirty="0"/>
              <a:t>обчислюючи </a:t>
            </a:r>
            <a:r>
              <a:rPr lang="uk-UA" sz="1800" dirty="0" err="1">
                <a:solidFill>
                  <a:srgbClr val="0000CC"/>
                </a:solidFill>
              </a:rPr>
              <a:t>car</a:t>
            </a:r>
            <a:r>
              <a:rPr lang="uk-UA" sz="1800" dirty="0"/>
              <a:t>, досягаємо листя, </a:t>
            </a:r>
            <a:r>
              <a:rPr lang="uk-UA" sz="1800" dirty="0"/>
              <a:t>для якого базовий випадок  </a:t>
            </a:r>
            <a:r>
              <a:rPr lang="uk-UA" sz="1800" dirty="0" err="1">
                <a:solidFill>
                  <a:srgbClr val="0000CC"/>
                </a:solidFill>
              </a:rPr>
              <a:t>сount-leaves</a:t>
            </a:r>
            <a:r>
              <a:rPr lang="uk-UA" sz="1800" dirty="0">
                <a:solidFill>
                  <a:srgbClr val="0000CC"/>
                </a:solidFill>
              </a:rPr>
              <a:t> </a:t>
            </a:r>
            <a:r>
              <a:rPr lang="uk-UA" sz="1800" dirty="0"/>
              <a:t>від листа дорівнює </a:t>
            </a:r>
            <a:r>
              <a:rPr lang="uk-UA" sz="1800" dirty="0">
                <a:solidFill>
                  <a:srgbClr val="0000CC"/>
                </a:solidFill>
              </a:rPr>
              <a:t>1</a:t>
            </a:r>
            <a:r>
              <a:rPr lang="uk-UA" sz="1800" dirty="0"/>
              <a:t>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endParaRPr lang="uk-UA" sz="18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33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07438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24000" y="1249157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/>
              <a:t>Елементарний </a:t>
            </a:r>
            <a:r>
              <a:rPr lang="uk-UA" sz="2000" dirty="0"/>
              <a:t>предикат </a:t>
            </a:r>
            <a:r>
              <a:rPr lang="uk-UA" sz="2000" dirty="0" err="1">
                <a:solidFill>
                  <a:srgbClr val="0000CC"/>
                </a:solidFill>
              </a:rPr>
              <a:t>pair</a:t>
            </a:r>
            <a:r>
              <a:rPr lang="uk-UA" sz="2000" dirty="0">
                <a:solidFill>
                  <a:srgbClr val="0000CC"/>
                </a:solidFill>
              </a:rPr>
              <a:t>?</a:t>
            </a:r>
            <a:r>
              <a:rPr lang="uk-UA" sz="2000" dirty="0"/>
              <a:t> </a:t>
            </a:r>
            <a:r>
              <a:rPr lang="uk-UA" sz="2000" dirty="0"/>
              <a:t>перевіряє, чи є його аргумент парою</a:t>
            </a:r>
            <a:r>
              <a:rPr lang="uk-UA" sz="2000" dirty="0"/>
              <a:t>.</a:t>
            </a:r>
          </a:p>
          <a:p>
            <a:r>
              <a:rPr lang="uk-UA" sz="2000" dirty="0"/>
              <a:t>Розрахунок кількості листків дерева з предикатом </a:t>
            </a:r>
            <a:r>
              <a:rPr lang="uk-UA" sz="2000" dirty="0" err="1">
                <a:solidFill>
                  <a:srgbClr val="0000CC"/>
                </a:solidFill>
              </a:rPr>
              <a:t>pair</a:t>
            </a:r>
            <a:r>
              <a:rPr lang="uk-UA" sz="2000" dirty="0">
                <a:solidFill>
                  <a:srgbClr val="0000CC"/>
                </a:solidFill>
              </a:rPr>
              <a:t>?</a:t>
            </a:r>
            <a:r>
              <a:rPr lang="uk-UA" sz="2000" dirty="0"/>
              <a:t> </a:t>
            </a:r>
            <a:r>
              <a:rPr lang="uk-UA" sz="2000" dirty="0"/>
              <a:t>записаний так:</a:t>
            </a:r>
            <a:endParaRPr lang="uk-UA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711624" y="2612041"/>
            <a:ext cx="6336704" cy="1631216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(define (count-leaves x)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</a:t>
            </a:r>
            <a:r>
              <a:rPr lang="en-US" sz="2000" dirty="0">
                <a:solidFill>
                  <a:srgbClr val="0000CC"/>
                </a:solidFill>
              </a:rPr>
              <a:t>(</a:t>
            </a:r>
            <a:r>
              <a:rPr lang="en-US" sz="2000" dirty="0" err="1">
                <a:solidFill>
                  <a:srgbClr val="0000CC"/>
                </a:solidFill>
              </a:rPr>
              <a:t>cond</a:t>
            </a:r>
            <a:r>
              <a:rPr lang="en-US" sz="2000" dirty="0">
                <a:solidFill>
                  <a:srgbClr val="0000CC"/>
                </a:solidFill>
              </a:rPr>
              <a:t> ((null? x) 0)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    </a:t>
            </a:r>
            <a:r>
              <a:rPr lang="en-US" sz="2000" dirty="0">
                <a:solidFill>
                  <a:srgbClr val="0000CC"/>
                </a:solidFill>
              </a:rPr>
              <a:t>((not (pair? x)) 1)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    </a:t>
            </a:r>
            <a:r>
              <a:rPr lang="en-US" sz="2000" dirty="0">
                <a:solidFill>
                  <a:srgbClr val="0000CC"/>
                </a:solidFill>
              </a:rPr>
              <a:t>(else (+ (count-leaves (car x))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                  </a:t>
            </a:r>
            <a:r>
              <a:rPr lang="en-US" sz="2000" dirty="0">
                <a:solidFill>
                  <a:srgbClr val="0000CC"/>
                </a:solidFill>
              </a:rPr>
              <a:t>(count-leaves (</a:t>
            </a:r>
            <a:r>
              <a:rPr lang="en-US" sz="2000" dirty="0" err="1">
                <a:solidFill>
                  <a:srgbClr val="0000CC"/>
                </a:solidFill>
              </a:rPr>
              <a:t>cdr</a:t>
            </a:r>
            <a:r>
              <a:rPr lang="en-US" sz="2000" dirty="0">
                <a:solidFill>
                  <a:srgbClr val="0000CC"/>
                </a:solidFill>
              </a:rPr>
              <a:t> x))))))</a:t>
            </a:r>
            <a:r>
              <a:rPr lang="uk-UA" sz="2000" dirty="0">
                <a:solidFill>
                  <a:srgbClr val="0000CC"/>
                </a:solidFill>
              </a:rPr>
              <a:t>   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24000" y="82037"/>
            <a:ext cx="9144000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sz="3600" b="1" dirty="0">
                <a:solidFill>
                  <a:schemeClr val="bg1"/>
                </a:solidFill>
              </a:rPr>
              <a:t>Ієрархічні  структури - дерева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34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344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1343" y="872989"/>
            <a:ext cx="119638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/>
              <a:t>Подібно до того, як </a:t>
            </a:r>
            <a:r>
              <a:rPr lang="uk-UA" sz="2000" dirty="0" err="1">
                <a:solidFill>
                  <a:srgbClr val="0000CC"/>
                </a:solidFill>
              </a:rPr>
              <a:t>map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може служити абстракцією для роботи з послідовностями, </a:t>
            </a:r>
            <a:r>
              <a:rPr lang="uk-UA" sz="2000" dirty="0" err="1">
                <a:solidFill>
                  <a:srgbClr val="0000CC"/>
                </a:solidFill>
              </a:rPr>
              <a:t>map</a:t>
            </a:r>
            <a:r>
              <a:rPr lang="uk-UA" sz="2000" dirty="0"/>
              <a:t>, </a:t>
            </a:r>
            <a:r>
              <a:rPr lang="uk-UA" sz="2000" b="1" dirty="0"/>
              <a:t>поєднана з рекурсією, служить абстракцією для роботи з деревами</a:t>
            </a:r>
            <a:r>
              <a:rPr lang="uk-UA" sz="2000" dirty="0"/>
              <a:t>.</a:t>
            </a:r>
          </a:p>
          <a:p>
            <a:r>
              <a:rPr lang="uk-UA" sz="2000" dirty="0"/>
              <a:t>Наприклад, процедура </a:t>
            </a:r>
            <a:r>
              <a:rPr lang="uk-UA" sz="2000" dirty="0" err="1">
                <a:solidFill>
                  <a:srgbClr val="0000CC"/>
                </a:solidFill>
              </a:rPr>
              <a:t>scale</a:t>
            </a:r>
            <a:r>
              <a:rPr lang="uk-UA" sz="2000" dirty="0">
                <a:solidFill>
                  <a:srgbClr val="0000CC"/>
                </a:solidFill>
              </a:rPr>
              <a:t>-</a:t>
            </a:r>
            <a:r>
              <a:rPr lang="en-US" sz="2000" dirty="0">
                <a:solidFill>
                  <a:srgbClr val="0000CC"/>
                </a:solidFill>
              </a:rPr>
              <a:t>tree</a:t>
            </a:r>
            <a:r>
              <a:rPr lang="uk-UA" sz="2000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приймає в якості аргументу числовий множник і дерево, листям якого є числа. Вона повертає дерево тієї самої форми, де кожне число помножене на множник. </a:t>
            </a:r>
            <a:endParaRPr lang="en-US" sz="2000" dirty="0"/>
          </a:p>
          <a:p>
            <a:r>
              <a:rPr lang="uk-UA" sz="2000" dirty="0"/>
              <a:t>Рекурсивна схема </a:t>
            </a:r>
            <a:r>
              <a:rPr lang="uk-UA" sz="2000" dirty="0" err="1">
                <a:solidFill>
                  <a:srgbClr val="0000CC"/>
                </a:solidFill>
              </a:rPr>
              <a:t>scale-tree</a:t>
            </a:r>
            <a:r>
              <a:rPr lang="uk-UA" sz="2000" dirty="0"/>
              <a:t> схожа на схему </a:t>
            </a:r>
            <a:r>
              <a:rPr lang="uk-UA" sz="2000" dirty="0" err="1">
                <a:solidFill>
                  <a:srgbClr val="0000CC"/>
                </a:solidFill>
              </a:rPr>
              <a:t>count-leaves</a:t>
            </a:r>
            <a:endParaRPr lang="uk-UA" sz="2000" dirty="0">
              <a:solidFill>
                <a:srgbClr val="0000CC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778116" y="3"/>
            <a:ext cx="3669915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r>
              <a:rPr lang="uk-UA" sz="3600" b="1" dirty="0" smtClean="0">
                <a:solidFill>
                  <a:schemeClr val="bg1"/>
                </a:solidFill>
              </a:rPr>
              <a:t>Подання дерев</a:t>
            </a:r>
            <a:endParaRPr lang="uk-UA" sz="36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495600" y="2896662"/>
            <a:ext cx="6037188" cy="1631216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(define (scale-tree tree factor)</a:t>
            </a:r>
          </a:p>
          <a:p>
            <a:r>
              <a:rPr lang="en-US" sz="2000" dirty="0">
                <a:solidFill>
                  <a:srgbClr val="0000CC"/>
                </a:solidFill>
              </a:rPr>
              <a:t>     (</a:t>
            </a:r>
            <a:r>
              <a:rPr lang="en-US" sz="2000" dirty="0" err="1">
                <a:solidFill>
                  <a:srgbClr val="0000CC"/>
                </a:solidFill>
              </a:rPr>
              <a:t>cond</a:t>
            </a:r>
            <a:r>
              <a:rPr lang="en-US" sz="2000" dirty="0">
                <a:solidFill>
                  <a:srgbClr val="0000CC"/>
                </a:solidFill>
              </a:rPr>
              <a:t> ((null? tree) </a:t>
            </a:r>
            <a:r>
              <a:rPr lang="uk-UA" sz="2000" dirty="0">
                <a:solidFill>
                  <a:srgbClr val="0000CC"/>
                </a:solidFill>
              </a:rPr>
              <a:t>0</a:t>
            </a:r>
            <a:r>
              <a:rPr lang="en-US" sz="2000" dirty="0">
                <a:solidFill>
                  <a:srgbClr val="0000CC"/>
                </a:solidFill>
              </a:rPr>
              <a:t>)</a:t>
            </a:r>
            <a:endParaRPr lang="en-US" sz="2000" dirty="0">
              <a:solidFill>
                <a:srgbClr val="0000CC"/>
              </a:solidFill>
            </a:endParaRPr>
          </a:p>
          <a:p>
            <a:r>
              <a:rPr lang="en-US" sz="2000" dirty="0">
                <a:solidFill>
                  <a:srgbClr val="0000CC"/>
                </a:solidFill>
              </a:rPr>
              <a:t>           ((not (pair? tree)) (* tree factor))</a:t>
            </a:r>
          </a:p>
          <a:p>
            <a:r>
              <a:rPr lang="en-US" sz="2000" dirty="0">
                <a:solidFill>
                  <a:srgbClr val="0000CC"/>
                </a:solidFill>
              </a:rPr>
              <a:t>           (else (cons (scale-tree (car tree) factor)</a:t>
            </a:r>
          </a:p>
          <a:p>
            <a:r>
              <a:rPr lang="en-US" sz="2000" dirty="0">
                <a:solidFill>
                  <a:srgbClr val="0000CC"/>
                </a:solidFill>
              </a:rPr>
              <a:t>                               (scale-tree (</a:t>
            </a:r>
            <a:r>
              <a:rPr lang="en-US" sz="2000" dirty="0" err="1">
                <a:solidFill>
                  <a:srgbClr val="0000CC"/>
                </a:solidFill>
              </a:rPr>
              <a:t>cdr</a:t>
            </a:r>
            <a:r>
              <a:rPr lang="en-US" sz="2000" dirty="0">
                <a:solidFill>
                  <a:srgbClr val="0000CC"/>
                </a:solidFill>
              </a:rPr>
              <a:t> tree) factor</a:t>
            </a:r>
            <a:r>
              <a:rPr lang="en-US" sz="2000" dirty="0">
                <a:solidFill>
                  <a:srgbClr val="0000CC"/>
                </a:solidFill>
              </a:rPr>
              <a:t>)))))</a:t>
            </a:r>
            <a:endParaRPr lang="en-US" sz="2000" dirty="0">
              <a:solidFill>
                <a:srgbClr val="0000CC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855640" y="5098344"/>
            <a:ext cx="7128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/>
              <a:t>Виклик процедури</a:t>
            </a:r>
            <a:endParaRPr lang="en-US" sz="2000" dirty="0"/>
          </a:p>
          <a:p>
            <a:r>
              <a:rPr lang="en-US" sz="2000" dirty="0">
                <a:solidFill>
                  <a:srgbClr val="C00000"/>
                </a:solidFill>
              </a:rPr>
              <a:t>(scale-tree (list 1 (list 2 (list 3 4) 5) (list 6 7</a:t>
            </a:r>
            <a:r>
              <a:rPr lang="en-US" sz="2000" dirty="0">
                <a:solidFill>
                  <a:srgbClr val="C00000"/>
                </a:solidFill>
              </a:rPr>
              <a:t>))</a:t>
            </a:r>
            <a:r>
              <a:rPr lang="uk-UA" sz="2000" dirty="0">
                <a:solidFill>
                  <a:srgbClr val="C00000"/>
                </a:solidFill>
              </a:rPr>
              <a:t> 10</a:t>
            </a:r>
            <a:r>
              <a:rPr lang="uk-UA" sz="2000" dirty="0">
                <a:solidFill>
                  <a:srgbClr val="C00000"/>
                </a:solidFill>
              </a:rPr>
              <a:t>)</a:t>
            </a:r>
          </a:p>
          <a:p>
            <a:r>
              <a:rPr lang="uk-UA" sz="2000" i="1" dirty="0">
                <a:solidFill>
                  <a:srgbClr val="C00000"/>
                </a:solidFill>
              </a:rPr>
              <a:t>(10 (20 (30 40 . 0) 50 . 0) (60 70 . 0) . 0)</a:t>
            </a:r>
            <a:endParaRPr lang="uk-UA" sz="2000" dirty="0">
              <a:solidFill>
                <a:srgbClr val="C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35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4297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1344" y="994680"/>
            <a:ext cx="118093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/>
              <a:t>Інший спосіб реалізації </a:t>
            </a:r>
            <a:r>
              <a:rPr lang="uk-UA" sz="2000" dirty="0" err="1">
                <a:solidFill>
                  <a:srgbClr val="0000CC"/>
                </a:solidFill>
              </a:rPr>
              <a:t>scale-tree</a:t>
            </a:r>
            <a:r>
              <a:rPr lang="uk-UA" sz="2000" dirty="0"/>
              <a:t> полягає в тому, щоб розглядати дерево як послідовність </a:t>
            </a:r>
            <a:r>
              <a:rPr lang="uk-UA" sz="2000" dirty="0" err="1"/>
              <a:t>піддерев</a:t>
            </a:r>
            <a:r>
              <a:rPr lang="uk-UA" sz="2000" dirty="0"/>
              <a:t> і використовувати </a:t>
            </a:r>
            <a:r>
              <a:rPr lang="uk-UA" sz="2000" dirty="0" err="1">
                <a:solidFill>
                  <a:srgbClr val="0000CC"/>
                </a:solidFill>
              </a:rPr>
              <a:t>map</a:t>
            </a:r>
            <a:r>
              <a:rPr lang="uk-UA" sz="2000" dirty="0"/>
              <a:t>. </a:t>
            </a:r>
          </a:p>
          <a:p>
            <a:r>
              <a:rPr lang="uk-UA" sz="2000" dirty="0"/>
              <a:t>Ми відображаємо послідовність, масштабуючи по черзі кожне </a:t>
            </a:r>
            <a:r>
              <a:rPr lang="uk-UA" sz="2000" dirty="0" err="1"/>
              <a:t>піддерево</a:t>
            </a:r>
            <a:r>
              <a:rPr lang="uk-UA" sz="2000" dirty="0"/>
              <a:t>, і повертаємо список результатів.</a:t>
            </a:r>
          </a:p>
          <a:p>
            <a:r>
              <a:rPr lang="uk-UA" sz="2000" dirty="0"/>
              <a:t>У базовому випадку, коли дерево є листом, ми просто множимо: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820631" y="2852936"/>
            <a:ext cx="6453202" cy="1938992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(define (scale-tree tree factor)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</a:t>
            </a:r>
            <a:r>
              <a:rPr lang="en-US" sz="2000" dirty="0">
                <a:solidFill>
                  <a:srgbClr val="0000CC"/>
                </a:solidFill>
              </a:rPr>
              <a:t>(map (lambda (sub-tree)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      </a:t>
            </a:r>
            <a:r>
              <a:rPr lang="en-US" sz="2000" dirty="0">
                <a:solidFill>
                  <a:srgbClr val="0000CC"/>
                </a:solidFill>
              </a:rPr>
              <a:t>(if (pair? sub-tree)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           </a:t>
            </a:r>
            <a:r>
              <a:rPr lang="en-US" sz="2000" dirty="0">
                <a:solidFill>
                  <a:srgbClr val="0000CC"/>
                </a:solidFill>
              </a:rPr>
              <a:t>(scale-tree sub-tree factor)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          </a:t>
            </a:r>
            <a:r>
              <a:rPr lang="en-US" sz="2000" dirty="0">
                <a:solidFill>
                  <a:srgbClr val="0000CC"/>
                </a:solidFill>
              </a:rPr>
              <a:t>(* sub-tree factor)))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 </a:t>
            </a:r>
            <a:r>
              <a:rPr lang="en-US" sz="2000" dirty="0">
                <a:solidFill>
                  <a:srgbClr val="0000CC"/>
                </a:solidFill>
              </a:rPr>
              <a:t>tree))</a:t>
            </a:r>
            <a:endParaRPr lang="uk-UA" sz="2000" dirty="0">
              <a:solidFill>
                <a:srgbClr val="0000CC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778116" y="3"/>
            <a:ext cx="3669915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r>
              <a:rPr lang="uk-UA" sz="3600" b="1" dirty="0" smtClean="0">
                <a:solidFill>
                  <a:schemeClr val="bg1"/>
                </a:solidFill>
              </a:rPr>
              <a:t>Подання </a:t>
            </a:r>
            <a:r>
              <a:rPr lang="uk-UA" sz="3600" b="1" dirty="0">
                <a:solidFill>
                  <a:schemeClr val="bg1"/>
                </a:solidFill>
              </a:rPr>
              <a:t>дерев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112138" y="5232859"/>
            <a:ext cx="62962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C00000"/>
                </a:solidFill>
              </a:rPr>
              <a:t>Виклик </a:t>
            </a:r>
            <a:r>
              <a:rPr lang="en-GB" sz="2000" dirty="0">
                <a:solidFill>
                  <a:srgbClr val="C00000"/>
                </a:solidFill>
              </a:rPr>
              <a:t>scale-tree</a:t>
            </a:r>
            <a:r>
              <a:rPr lang="uk-UA" sz="2000" dirty="0">
                <a:solidFill>
                  <a:srgbClr val="C00000"/>
                </a:solidFill>
              </a:rPr>
              <a:t>:</a:t>
            </a:r>
            <a:endParaRPr lang="uk-UA" sz="2000" dirty="0">
              <a:solidFill>
                <a:srgbClr val="C00000"/>
              </a:solidFill>
            </a:endParaRPr>
          </a:p>
          <a:p>
            <a:r>
              <a:rPr lang="en-GB" sz="2000" dirty="0">
                <a:solidFill>
                  <a:srgbClr val="C00000"/>
                </a:solidFill>
              </a:rPr>
              <a:t>(</a:t>
            </a:r>
            <a:r>
              <a:rPr lang="en-GB" sz="2000" dirty="0">
                <a:solidFill>
                  <a:srgbClr val="C00000"/>
                </a:solidFill>
              </a:rPr>
              <a:t>scale-tree (list 1 (list 2 (list 3 4) 5) (list 6 7))10</a:t>
            </a:r>
            <a:r>
              <a:rPr lang="en-GB" sz="2000" dirty="0">
                <a:solidFill>
                  <a:srgbClr val="C00000"/>
                </a:solidFill>
              </a:rPr>
              <a:t>)</a:t>
            </a:r>
            <a:endParaRPr lang="uk-UA" sz="2000" dirty="0">
              <a:solidFill>
                <a:srgbClr val="C00000"/>
              </a:solidFill>
            </a:endParaRPr>
          </a:p>
          <a:p>
            <a:r>
              <a:rPr lang="ru-RU" sz="2000" dirty="0">
                <a:solidFill>
                  <a:srgbClr val="C00000"/>
                </a:solidFill>
              </a:rPr>
              <a:t>(</a:t>
            </a:r>
            <a:r>
              <a:rPr lang="ru-RU" sz="2000" dirty="0">
                <a:solidFill>
                  <a:srgbClr val="C00000"/>
                </a:solidFill>
              </a:rPr>
              <a:t>10 (20 (30 40) 50) (60 70))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36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0370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24000" y="3"/>
            <a:ext cx="9144000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chemeClr val="bg1"/>
                </a:solidFill>
              </a:rPr>
              <a:t>Послідовності як </a:t>
            </a:r>
            <a:r>
              <a:rPr lang="uk-UA" sz="3600" b="1" dirty="0">
                <a:solidFill>
                  <a:schemeClr val="bg1"/>
                </a:solidFill>
              </a:rPr>
              <a:t>стандартні</a:t>
            </a:r>
            <a:r>
              <a:rPr lang="uk-UA" b="1" dirty="0">
                <a:solidFill>
                  <a:schemeClr val="bg1"/>
                </a:solidFill>
              </a:rPr>
              <a:t> інтерфейси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9376" y="941408"/>
            <a:ext cx="11521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800" dirty="0"/>
              <a:t>Розглянемо  процедуру, яка приймає в якості аргументу дерево і обчислює суму квадратів тих з його листків, які є непарними числами: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95400" y="3452802"/>
            <a:ext cx="113052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000" b="1" dirty="0"/>
              <a:t>Алгоритм процедури </a:t>
            </a:r>
            <a:r>
              <a:rPr lang="uk-UA" sz="2000" b="1" dirty="0"/>
              <a:t>:</a:t>
            </a:r>
          </a:p>
          <a:p>
            <a:pPr algn="ctr"/>
            <a:endParaRPr lang="uk-UA" sz="2000" b="1" dirty="0"/>
          </a:p>
          <a:p>
            <a:pPr marL="342900" indent="-342900">
              <a:buFont typeface="+mj-lt"/>
              <a:buAutoNum type="arabicPeriod"/>
            </a:pPr>
            <a:r>
              <a:rPr lang="uk-UA" sz="1800" dirty="0"/>
              <a:t>Перерахувати листя </a:t>
            </a:r>
            <a:r>
              <a:rPr lang="uk-UA" sz="1800" dirty="0"/>
              <a:t>дерева;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800" dirty="0"/>
              <a:t>Просіяти їх</a:t>
            </a:r>
            <a:r>
              <a:rPr lang="uk-UA" sz="1800" dirty="0"/>
              <a:t>, відбираючи непарні;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800" dirty="0"/>
              <a:t>Звести в </a:t>
            </a:r>
            <a:r>
              <a:rPr lang="uk-UA" sz="1800" dirty="0"/>
              <a:t>квадрат кожне з відібраних чисел; 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800" dirty="0"/>
              <a:t>Підсумувати квадрати чисел </a:t>
            </a:r>
            <a:r>
              <a:rPr lang="uk-UA" sz="1800" dirty="0"/>
              <a:t>за допомогою </a:t>
            </a:r>
            <a:r>
              <a:rPr lang="uk-UA" sz="1800" dirty="0"/>
              <a:t>процедури +, </a:t>
            </a:r>
            <a:r>
              <a:rPr lang="uk-UA" sz="1800" dirty="0"/>
              <a:t>починаючи з </a:t>
            </a:r>
            <a:r>
              <a:rPr lang="uk-UA" sz="1800" dirty="0"/>
              <a:t>початкової суми = 0</a:t>
            </a:r>
            <a:r>
              <a:rPr lang="uk-UA" sz="1800" dirty="0"/>
              <a:t>.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2264676" y="2046126"/>
            <a:ext cx="6654801" cy="1161789"/>
            <a:chOff x="1244599" y="3379459"/>
            <a:chExt cx="6654801" cy="1161789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4599" y="3379459"/>
              <a:ext cx="6654801" cy="954000"/>
            </a:xfrm>
            <a:prstGeom prst="rect">
              <a:avLst/>
            </a:prstGeom>
          </p:spPr>
        </p:pic>
        <p:sp>
          <p:nvSpPr>
            <p:cNvPr id="7" name="Прямоугольник 6"/>
            <p:cNvSpPr/>
            <p:nvPr/>
          </p:nvSpPr>
          <p:spPr>
            <a:xfrm>
              <a:off x="6260140" y="4148793"/>
              <a:ext cx="16392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uk-UA" sz="1800" dirty="0"/>
                <a:t>Накопичувач</a:t>
              </a:r>
              <a:endParaRPr lang="uk-UA" sz="1800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97166" y="4157506"/>
              <a:ext cx="13622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uk-UA" sz="1800" dirty="0"/>
                <a:t>Нумератор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3349752" y="4171916"/>
              <a:ext cx="881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uk-UA" sz="1800" dirty="0"/>
                <a:t>Фільтр</a:t>
              </a:r>
              <a:endParaRPr lang="uk-UA" sz="1800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4571999" y="4119047"/>
              <a:ext cx="11189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uk-UA" sz="1800" dirty="0" smtClean="0"/>
                <a:t>Подання</a:t>
              </a:r>
              <a:endParaRPr lang="uk-UA" sz="1800" dirty="0"/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4151785" y="1560901"/>
            <a:ext cx="3480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000" b="1" dirty="0"/>
              <a:t>Діаграма  потоку сигналів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37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79270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407368" y="1001676"/>
            <a:ext cx="3347406" cy="34778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uk-UA" sz="2000" b="1" dirty="0"/>
              <a:t>Алгоритм процедури </a:t>
            </a:r>
            <a:r>
              <a:rPr lang="uk-UA" sz="2000" b="1" dirty="0"/>
              <a:t>:</a:t>
            </a:r>
          </a:p>
          <a:p>
            <a:pPr algn="ctr"/>
            <a:endParaRPr lang="uk-UA" sz="2000" b="1" dirty="0"/>
          </a:p>
          <a:p>
            <a:pPr marL="342900" indent="-342900">
              <a:buFont typeface="+mj-lt"/>
              <a:buAutoNum type="arabicPeriod"/>
            </a:pPr>
            <a:r>
              <a:rPr lang="uk-UA" sz="1800" b="1" dirty="0"/>
              <a:t>Перерахувати листя </a:t>
            </a:r>
            <a:r>
              <a:rPr lang="uk-UA" sz="1800" b="1" dirty="0"/>
              <a:t>дерева;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Просіяти їх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, відбираючи непарні;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Звести в 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квадрат кожне з відібраних чисел; 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Підсумувати квадрати чисел 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за допомогою 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процедури +, 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починаючи з 0.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84464" y="999037"/>
            <a:ext cx="613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800" dirty="0"/>
              <a:t>Підрахунок листків в дереві здійснюється процедурою: </a:t>
            </a:r>
            <a:endParaRPr lang="ru-RU" sz="1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278448" y="3162451"/>
            <a:ext cx="6336704" cy="1631216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(define (enumerate-tree tree)</a:t>
            </a:r>
          </a:p>
          <a:p>
            <a:r>
              <a:rPr lang="en-US" sz="2000" dirty="0">
                <a:solidFill>
                  <a:srgbClr val="0000CC"/>
                </a:solidFill>
              </a:rPr>
              <a:t>      (</a:t>
            </a:r>
            <a:r>
              <a:rPr lang="en-US" sz="2000" dirty="0" err="1">
                <a:solidFill>
                  <a:srgbClr val="0000CC"/>
                </a:solidFill>
              </a:rPr>
              <a:t>cond</a:t>
            </a:r>
            <a:r>
              <a:rPr lang="en-US" sz="2000" dirty="0">
                <a:solidFill>
                  <a:srgbClr val="0000CC"/>
                </a:solidFill>
              </a:rPr>
              <a:t> ((null? tree) </a:t>
            </a:r>
            <a:r>
              <a:rPr lang="uk-UA" sz="2000" dirty="0">
                <a:solidFill>
                  <a:srgbClr val="0000CC"/>
                </a:solidFill>
              </a:rPr>
              <a:t>0</a:t>
            </a:r>
            <a:r>
              <a:rPr lang="en-US" sz="2000" dirty="0">
                <a:solidFill>
                  <a:srgbClr val="0000CC"/>
                </a:solidFill>
              </a:rPr>
              <a:t>)</a:t>
            </a:r>
            <a:endParaRPr lang="en-US" sz="2000" dirty="0">
              <a:solidFill>
                <a:srgbClr val="0000CC"/>
              </a:solidFill>
            </a:endParaRPr>
          </a:p>
          <a:p>
            <a:r>
              <a:rPr lang="en-US" sz="2000" dirty="0">
                <a:solidFill>
                  <a:srgbClr val="0000CC"/>
                </a:solidFill>
              </a:rPr>
              <a:t>                ((not (pair? tree)) </a:t>
            </a:r>
            <a:r>
              <a:rPr lang="uk-UA" sz="2000" dirty="0">
                <a:solidFill>
                  <a:srgbClr val="0000CC"/>
                </a:solidFill>
              </a:rPr>
              <a:t>1)</a:t>
            </a:r>
            <a:endParaRPr lang="en-US" sz="2000" dirty="0">
              <a:solidFill>
                <a:srgbClr val="0000CC"/>
              </a:solidFill>
            </a:endParaRPr>
          </a:p>
          <a:p>
            <a:r>
              <a:rPr lang="en-US" sz="2000" dirty="0">
                <a:solidFill>
                  <a:srgbClr val="0000CC"/>
                </a:solidFill>
              </a:rPr>
              <a:t>                (else </a:t>
            </a:r>
            <a:r>
              <a:rPr lang="en-US" sz="2000" dirty="0">
                <a:solidFill>
                  <a:srgbClr val="0000CC"/>
                </a:solidFill>
              </a:rPr>
              <a:t>(</a:t>
            </a:r>
            <a:r>
              <a:rPr lang="uk-UA" sz="2000" dirty="0">
                <a:solidFill>
                  <a:srgbClr val="0000CC"/>
                </a:solidFill>
              </a:rPr>
              <a:t>+</a:t>
            </a:r>
            <a:r>
              <a:rPr lang="en-US" sz="2000" dirty="0">
                <a:solidFill>
                  <a:srgbClr val="0000CC"/>
                </a:solidFill>
              </a:rPr>
              <a:t>(</a:t>
            </a:r>
            <a:r>
              <a:rPr lang="en-US" sz="2000" dirty="0">
                <a:solidFill>
                  <a:srgbClr val="0000CC"/>
                </a:solidFill>
              </a:rPr>
              <a:t>enumerate-tree (car tree))</a:t>
            </a:r>
          </a:p>
          <a:p>
            <a:r>
              <a:rPr lang="en-US" sz="2000" dirty="0">
                <a:solidFill>
                  <a:srgbClr val="0000CC"/>
                </a:solidFill>
              </a:rPr>
              <a:t>                         (enumerate-tree (</a:t>
            </a:r>
            <a:r>
              <a:rPr lang="en-US" sz="2000" dirty="0" err="1">
                <a:solidFill>
                  <a:srgbClr val="0000CC"/>
                </a:solidFill>
              </a:rPr>
              <a:t>cdr</a:t>
            </a:r>
            <a:r>
              <a:rPr lang="en-US" sz="2000" dirty="0">
                <a:solidFill>
                  <a:srgbClr val="0000CC"/>
                </a:solidFill>
              </a:rPr>
              <a:t> tree))))))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4139704" y="5464435"/>
            <a:ext cx="5472608" cy="707886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(enumerate-tree (list 1 (list 2 (list 3 4)) 5))</a:t>
            </a:r>
          </a:p>
          <a:p>
            <a:r>
              <a:rPr lang="uk-UA" sz="2000" i="1" dirty="0">
                <a:solidFill>
                  <a:srgbClr val="C00000"/>
                </a:solidFill>
              </a:rPr>
              <a:t>(1 2 3 4 5)         </a:t>
            </a:r>
            <a:endParaRPr lang="uk-UA" sz="2000" dirty="0">
              <a:solidFill>
                <a:srgbClr val="C00000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135389" y="5027402"/>
            <a:ext cx="2354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err="1">
                <a:solidFill>
                  <a:srgbClr val="C00000"/>
                </a:solidFill>
              </a:rPr>
              <a:t>Виклик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dirty="0" err="1">
                <a:solidFill>
                  <a:srgbClr val="C00000"/>
                </a:solidFill>
              </a:rPr>
              <a:t>процедури</a:t>
            </a:r>
            <a:endParaRPr lang="uk-UA" sz="2000" dirty="0">
              <a:solidFill>
                <a:srgbClr val="C00000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084464" y="1433719"/>
            <a:ext cx="6788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1. </a:t>
            </a:r>
            <a:r>
              <a:rPr lang="ru-RU" sz="1800" dirty="0" err="1"/>
              <a:t>Кількість</a:t>
            </a:r>
            <a:r>
              <a:rPr lang="ru-RU" sz="1800" dirty="0"/>
              <a:t> </a:t>
            </a:r>
            <a:r>
              <a:rPr lang="ru-RU" sz="1800" dirty="0" err="1"/>
              <a:t>листів</a:t>
            </a:r>
            <a:r>
              <a:rPr lang="ru-RU" sz="1800" dirty="0"/>
              <a:t> в </a:t>
            </a:r>
            <a:r>
              <a:rPr lang="ru-RU" sz="1800" dirty="0" err="1"/>
              <a:t>порожньому</a:t>
            </a:r>
            <a:r>
              <a:rPr lang="ru-RU" sz="1800" dirty="0"/>
              <a:t> </a:t>
            </a:r>
            <a:r>
              <a:rPr lang="ru-RU" sz="1800" dirty="0" err="1"/>
              <a:t>дереві</a:t>
            </a:r>
            <a:r>
              <a:rPr lang="ru-RU" sz="1800" dirty="0"/>
              <a:t> </a:t>
            </a:r>
            <a:r>
              <a:rPr lang="ru-RU" sz="1800" dirty="0" err="1"/>
              <a:t>дорівнює</a:t>
            </a:r>
            <a:r>
              <a:rPr lang="ru-RU" sz="1800" dirty="0"/>
              <a:t> нулю.</a:t>
            </a:r>
          </a:p>
          <a:p>
            <a:r>
              <a:rPr lang="ru-RU" sz="1800" dirty="0"/>
              <a:t>2. </a:t>
            </a:r>
            <a:r>
              <a:rPr lang="ru-RU" sz="1800" dirty="0" err="1"/>
              <a:t>Кількість</a:t>
            </a:r>
            <a:r>
              <a:rPr lang="ru-RU" sz="1800" dirty="0"/>
              <a:t> </a:t>
            </a:r>
            <a:r>
              <a:rPr lang="ru-RU" sz="1800" dirty="0" err="1"/>
              <a:t>листів</a:t>
            </a:r>
            <a:r>
              <a:rPr lang="ru-RU" sz="1800" dirty="0"/>
              <a:t> в </a:t>
            </a:r>
            <a:r>
              <a:rPr lang="ru-RU" sz="1800" dirty="0" err="1"/>
              <a:t>дереві</a:t>
            </a:r>
            <a:r>
              <a:rPr lang="ru-RU" sz="1800" dirty="0"/>
              <a:t>, </a:t>
            </a:r>
            <a:r>
              <a:rPr lang="ru-RU" sz="1800" dirty="0" err="1"/>
              <a:t>що</a:t>
            </a:r>
            <a:r>
              <a:rPr lang="ru-RU" sz="1800" dirty="0"/>
              <a:t> </a:t>
            </a:r>
            <a:r>
              <a:rPr lang="ru-RU" sz="1800" dirty="0" err="1"/>
              <a:t>складається</a:t>
            </a:r>
            <a:r>
              <a:rPr lang="ru-RU" sz="1800" dirty="0"/>
              <a:t> з </a:t>
            </a:r>
            <a:r>
              <a:rPr lang="ru-RU" sz="1800" dirty="0" err="1"/>
              <a:t>єдиного</a:t>
            </a:r>
            <a:r>
              <a:rPr lang="ru-RU" sz="1800" dirty="0"/>
              <a:t> атома, </a:t>
            </a:r>
            <a:r>
              <a:rPr lang="ru-RU" sz="1800" dirty="0" err="1"/>
              <a:t>дорівнює</a:t>
            </a:r>
            <a:r>
              <a:rPr lang="ru-RU" sz="1800" dirty="0"/>
              <a:t> </a:t>
            </a:r>
            <a:r>
              <a:rPr lang="ru-RU" sz="1800" dirty="0" err="1"/>
              <a:t>одиниці</a:t>
            </a:r>
            <a:r>
              <a:rPr lang="ru-RU" sz="1800" dirty="0"/>
              <a:t>.</a:t>
            </a:r>
          </a:p>
          <a:p>
            <a:r>
              <a:rPr lang="ru-RU" sz="1800" dirty="0"/>
              <a:t>3. </a:t>
            </a:r>
            <a:r>
              <a:rPr lang="ru-RU" sz="1800" dirty="0" err="1"/>
              <a:t>Кількість</a:t>
            </a:r>
            <a:r>
              <a:rPr lang="ru-RU" sz="1800" dirty="0"/>
              <a:t> </a:t>
            </a:r>
            <a:r>
              <a:rPr lang="ru-RU" sz="1800" dirty="0" err="1"/>
              <a:t>листів</a:t>
            </a:r>
            <a:r>
              <a:rPr lang="ru-RU" sz="1800" dirty="0"/>
              <a:t> в будь-</a:t>
            </a:r>
            <a:r>
              <a:rPr lang="ru-RU" sz="1800" dirty="0" err="1"/>
              <a:t>якому</a:t>
            </a:r>
            <a:r>
              <a:rPr lang="ru-RU" sz="1800" dirty="0"/>
              <a:t> </a:t>
            </a:r>
            <a:r>
              <a:rPr lang="ru-RU" sz="1800" dirty="0" err="1"/>
              <a:t>іншому</a:t>
            </a:r>
            <a:r>
              <a:rPr lang="ru-RU" sz="1800" dirty="0"/>
              <a:t> </a:t>
            </a:r>
            <a:r>
              <a:rPr lang="ru-RU" sz="1800" dirty="0" err="1"/>
              <a:t>дереві</a:t>
            </a:r>
            <a:r>
              <a:rPr lang="ru-RU" sz="1800" dirty="0"/>
              <a:t> </a:t>
            </a:r>
            <a:r>
              <a:rPr lang="ru-RU" sz="1800" dirty="0" err="1"/>
              <a:t>може</a:t>
            </a:r>
            <a:r>
              <a:rPr lang="ru-RU" sz="1800" dirty="0"/>
              <a:t> бути </a:t>
            </a:r>
            <a:r>
              <a:rPr lang="ru-RU" sz="1800" dirty="0" err="1"/>
              <a:t>отримано</a:t>
            </a:r>
            <a:r>
              <a:rPr lang="ru-RU" sz="1800" dirty="0"/>
              <a:t> </a:t>
            </a:r>
            <a:r>
              <a:rPr lang="ru-RU" sz="1800" dirty="0"/>
              <a:t>як сума </a:t>
            </a:r>
            <a:r>
              <a:rPr lang="ru-RU" sz="1800" dirty="0" err="1"/>
              <a:t>листя</a:t>
            </a:r>
            <a:r>
              <a:rPr lang="ru-RU" sz="1800" dirty="0"/>
              <a:t> правого (</a:t>
            </a:r>
            <a:r>
              <a:rPr lang="ru-RU" sz="1800" b="1" dirty="0">
                <a:solidFill>
                  <a:srgbClr val="0000CC"/>
                </a:solidFill>
              </a:rPr>
              <a:t>саг</a:t>
            </a:r>
            <a:r>
              <a:rPr lang="ru-RU" sz="1800" dirty="0"/>
              <a:t>) і </a:t>
            </a:r>
            <a:r>
              <a:rPr lang="ru-RU" sz="1800" dirty="0" err="1"/>
              <a:t>лівого</a:t>
            </a:r>
            <a:r>
              <a:rPr lang="ru-RU" sz="1800" dirty="0"/>
              <a:t> (</a:t>
            </a:r>
            <a:r>
              <a:rPr lang="ru-RU" sz="1800" b="1" dirty="0" err="1">
                <a:solidFill>
                  <a:srgbClr val="0000CC"/>
                </a:solidFill>
              </a:rPr>
              <a:t>cdr</a:t>
            </a:r>
            <a:r>
              <a:rPr lang="ru-RU" sz="1800" b="1" dirty="0">
                <a:solidFill>
                  <a:srgbClr val="0000CC"/>
                </a:solidFill>
              </a:rPr>
              <a:t>) </a:t>
            </a:r>
            <a:r>
              <a:rPr lang="ru-RU" sz="1800" dirty="0" err="1"/>
              <a:t>піддерев</a:t>
            </a:r>
            <a:r>
              <a:rPr lang="ru-RU" sz="1800" dirty="0"/>
              <a:t>.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1524000" y="3"/>
            <a:ext cx="9144000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chemeClr val="bg1"/>
                </a:solidFill>
              </a:rPr>
              <a:t>Послідовності як </a:t>
            </a:r>
            <a:r>
              <a:rPr lang="uk-UA" sz="3600" b="1" dirty="0">
                <a:solidFill>
                  <a:schemeClr val="bg1"/>
                </a:solidFill>
              </a:rPr>
              <a:t>стандартні</a:t>
            </a:r>
            <a:r>
              <a:rPr lang="uk-UA" b="1" dirty="0">
                <a:solidFill>
                  <a:schemeClr val="bg1"/>
                </a:solidFill>
              </a:rPr>
              <a:t> інтерфейси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38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5799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079776" y="939079"/>
            <a:ext cx="78488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/>
              <a:t>Просіювання</a:t>
            </a:r>
            <a:r>
              <a:rPr lang="uk-UA" sz="2000" dirty="0"/>
              <a:t> послідовності, що вибирає тільки ті елементи, які задовольняють даному предикату, можна записати за допомогою </a:t>
            </a:r>
            <a:r>
              <a:rPr lang="uk-UA" sz="2000" dirty="0"/>
              <a:t>процедури:</a:t>
            </a:r>
            <a:endParaRPr lang="uk-UA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079776" y="2239195"/>
            <a:ext cx="6264696" cy="1938992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(define (</a:t>
            </a:r>
            <a:r>
              <a:rPr lang="en-US" sz="2000" b="1" dirty="0">
                <a:solidFill>
                  <a:srgbClr val="0000CC"/>
                </a:solidFill>
              </a:rPr>
              <a:t>filter</a:t>
            </a:r>
            <a:r>
              <a:rPr lang="en-US" sz="2000" dirty="0">
                <a:solidFill>
                  <a:srgbClr val="0000CC"/>
                </a:solidFill>
              </a:rPr>
              <a:t> predicate sequence)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</a:t>
            </a:r>
            <a:r>
              <a:rPr lang="en-US" sz="2000" dirty="0">
                <a:solidFill>
                  <a:srgbClr val="0000CC"/>
                </a:solidFill>
              </a:rPr>
              <a:t>(</a:t>
            </a:r>
            <a:r>
              <a:rPr lang="en-US" sz="2000" dirty="0" err="1">
                <a:solidFill>
                  <a:srgbClr val="0000CC"/>
                </a:solidFill>
              </a:rPr>
              <a:t>cond</a:t>
            </a:r>
            <a:r>
              <a:rPr lang="en-US" sz="2000" dirty="0">
                <a:solidFill>
                  <a:srgbClr val="0000CC"/>
                </a:solidFill>
              </a:rPr>
              <a:t> ((null? sequence) </a:t>
            </a:r>
            <a:r>
              <a:rPr lang="uk-UA" sz="2000" dirty="0">
                <a:solidFill>
                  <a:srgbClr val="0000CC"/>
                </a:solidFill>
              </a:rPr>
              <a:t>0</a:t>
            </a:r>
            <a:r>
              <a:rPr lang="en-US" sz="2000" dirty="0">
                <a:solidFill>
                  <a:srgbClr val="0000CC"/>
                </a:solidFill>
              </a:rPr>
              <a:t>)</a:t>
            </a:r>
            <a:endParaRPr lang="en-US" sz="2000" dirty="0">
              <a:solidFill>
                <a:srgbClr val="0000CC"/>
              </a:solidFill>
            </a:endParaRPr>
          </a:p>
          <a:p>
            <a:r>
              <a:rPr lang="uk-UA" sz="2000" dirty="0">
                <a:solidFill>
                  <a:srgbClr val="0000CC"/>
                </a:solidFill>
              </a:rPr>
              <a:t>                </a:t>
            </a:r>
            <a:r>
              <a:rPr lang="en-US" sz="2000" dirty="0">
                <a:solidFill>
                  <a:srgbClr val="0000CC"/>
                </a:solidFill>
              </a:rPr>
              <a:t>((predicate (car sequence))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      </a:t>
            </a:r>
            <a:r>
              <a:rPr lang="en-US" sz="2000" dirty="0">
                <a:solidFill>
                  <a:srgbClr val="0000CC"/>
                </a:solidFill>
              </a:rPr>
              <a:t>(cons (car sequence)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               </a:t>
            </a:r>
            <a:r>
              <a:rPr lang="en-US" sz="2000" dirty="0">
                <a:solidFill>
                  <a:srgbClr val="0000CC"/>
                </a:solidFill>
              </a:rPr>
              <a:t>(</a:t>
            </a:r>
            <a:r>
              <a:rPr lang="en-US" sz="2000" b="1" dirty="0">
                <a:solidFill>
                  <a:srgbClr val="0000CC"/>
                </a:solidFill>
              </a:rPr>
              <a:t>filter</a:t>
            </a:r>
            <a:r>
              <a:rPr lang="en-US" sz="2000" dirty="0">
                <a:solidFill>
                  <a:srgbClr val="0000CC"/>
                </a:solidFill>
              </a:rPr>
              <a:t> predicate (</a:t>
            </a:r>
            <a:r>
              <a:rPr lang="en-US" sz="2000" dirty="0" err="1">
                <a:solidFill>
                  <a:srgbClr val="0000CC"/>
                </a:solidFill>
              </a:rPr>
              <a:t>cdr</a:t>
            </a:r>
            <a:r>
              <a:rPr lang="en-US" sz="2000" dirty="0">
                <a:solidFill>
                  <a:srgbClr val="0000CC"/>
                </a:solidFill>
              </a:rPr>
              <a:t> sequence))))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      </a:t>
            </a:r>
            <a:r>
              <a:rPr lang="en-US" sz="2000" dirty="0">
                <a:solidFill>
                  <a:srgbClr val="0000CC"/>
                </a:solidFill>
              </a:rPr>
              <a:t>(else (</a:t>
            </a:r>
            <a:r>
              <a:rPr lang="en-US" sz="2000" b="1" dirty="0">
                <a:solidFill>
                  <a:srgbClr val="0000CC"/>
                </a:solidFill>
              </a:rPr>
              <a:t>filter</a:t>
            </a:r>
            <a:r>
              <a:rPr lang="en-US" sz="2000" dirty="0">
                <a:solidFill>
                  <a:srgbClr val="0000CC"/>
                </a:solidFill>
              </a:rPr>
              <a:t> predicate (</a:t>
            </a:r>
            <a:r>
              <a:rPr lang="en-US" sz="2000" dirty="0" err="1">
                <a:solidFill>
                  <a:srgbClr val="0000CC"/>
                </a:solidFill>
              </a:rPr>
              <a:t>cdr</a:t>
            </a:r>
            <a:r>
              <a:rPr lang="en-US" sz="2000" dirty="0">
                <a:solidFill>
                  <a:srgbClr val="0000CC"/>
                </a:solidFill>
              </a:rPr>
              <a:t> sequence)))))</a:t>
            </a:r>
            <a:endParaRPr lang="uk-UA" sz="2000" dirty="0">
              <a:solidFill>
                <a:srgbClr val="0000CC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223792" y="5229200"/>
            <a:ext cx="4572000" cy="70788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r>
              <a:rPr lang="nn-NO" sz="2000" dirty="0">
                <a:solidFill>
                  <a:srgbClr val="C00000"/>
                </a:solidFill>
              </a:rPr>
              <a:t>(filter odd? (list 1 2 3 4 5))</a:t>
            </a:r>
          </a:p>
          <a:p>
            <a:r>
              <a:rPr lang="uk-UA" sz="2000" i="1" dirty="0">
                <a:solidFill>
                  <a:srgbClr val="C00000"/>
                </a:solidFill>
              </a:rPr>
              <a:t>(1 3 </a:t>
            </a:r>
            <a:r>
              <a:rPr lang="uk-UA" sz="2000" i="1" dirty="0" smtClean="0">
                <a:solidFill>
                  <a:srgbClr val="C00000"/>
                </a:solidFill>
              </a:rPr>
              <a:t>5 . 0)</a:t>
            </a:r>
            <a:endParaRPr lang="uk-UA" sz="2000" dirty="0">
              <a:solidFill>
                <a:srgbClr val="C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079777" y="4545453"/>
            <a:ext cx="2354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err="1">
                <a:solidFill>
                  <a:srgbClr val="C00000"/>
                </a:solidFill>
              </a:rPr>
              <a:t>Виклик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dirty="0" err="1">
                <a:solidFill>
                  <a:srgbClr val="C00000"/>
                </a:solidFill>
              </a:rPr>
              <a:t>процедури</a:t>
            </a:r>
            <a:endParaRPr lang="uk-UA" sz="2000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524000" y="3"/>
            <a:ext cx="9144000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chemeClr val="bg1"/>
                </a:solidFill>
              </a:rPr>
              <a:t>Послідовності як </a:t>
            </a:r>
            <a:r>
              <a:rPr lang="uk-UA" sz="3600" b="1" dirty="0">
                <a:solidFill>
                  <a:schemeClr val="bg1"/>
                </a:solidFill>
              </a:rPr>
              <a:t>стандартні</a:t>
            </a:r>
            <a:r>
              <a:rPr lang="uk-UA" b="1" dirty="0">
                <a:solidFill>
                  <a:schemeClr val="bg1"/>
                </a:solidFill>
              </a:rPr>
              <a:t> інтерфейси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63352" y="939078"/>
            <a:ext cx="3528392" cy="34778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uk-UA" sz="2000" b="1" dirty="0"/>
              <a:t>Алгоритм процедури </a:t>
            </a:r>
            <a:r>
              <a:rPr lang="uk-UA" sz="2000" b="1" dirty="0"/>
              <a:t>:</a:t>
            </a:r>
          </a:p>
          <a:p>
            <a:pPr algn="ctr"/>
            <a:endParaRPr lang="uk-UA" sz="2000" b="1" dirty="0"/>
          </a:p>
          <a:p>
            <a:pPr marL="342900" indent="-342900">
              <a:buFont typeface="+mj-lt"/>
              <a:buAutoNum type="arabicPeriod"/>
            </a:pPr>
            <a:r>
              <a:rPr lang="uk-UA" sz="1800" dirty="0">
                <a:solidFill>
                  <a:schemeClr val="bg1">
                    <a:lumMod val="65000"/>
                  </a:schemeClr>
                </a:solidFill>
              </a:rPr>
              <a:t>Перерахувати листя </a:t>
            </a:r>
            <a:r>
              <a:rPr lang="uk-UA" sz="1800" dirty="0">
                <a:solidFill>
                  <a:schemeClr val="bg1">
                    <a:lumMod val="65000"/>
                  </a:schemeClr>
                </a:solidFill>
              </a:rPr>
              <a:t>дерева</a:t>
            </a:r>
            <a:r>
              <a:rPr lang="uk-UA" sz="1800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800" b="1" dirty="0"/>
              <a:t>Просіяти листя  дерева, </a:t>
            </a:r>
            <a:r>
              <a:rPr lang="uk-UA" sz="1800" b="1" dirty="0"/>
              <a:t>відбираючи непарні;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Звести в 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квадрат кожне з відібраних чисел; 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Підсумувати квадрати чисел 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за допомогою 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процедури +, 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починаючи з 0.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39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8434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1345" y="974848"/>
            <a:ext cx="1196389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000" dirty="0">
                <a:ea typeface="Bookman Old Style" panose="02050604050505020204" pitchFamily="18" charset="0"/>
                <a:cs typeface="Arial" panose="020B0604020202020204" pitchFamily="34" charset="0"/>
              </a:rPr>
              <a:t>Часто доводиться будувати обчислювальні об'єкти, що складаються з декількох частин, щоб змоделювати багатосторонні явища реального світу.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000" b="1" dirty="0">
                <a:ea typeface="Bookman Old Style" panose="02050604050505020204" pitchFamily="18" charset="0"/>
                <a:cs typeface="Arial" panose="020B0604020202020204" pitchFamily="34" charset="0"/>
              </a:rPr>
              <a:t>Складені обчислювальні об'єкти  </a:t>
            </a:r>
            <a:r>
              <a:rPr lang="uk-UA" sz="2000" dirty="0">
                <a:ea typeface="Bookman Old Style" panose="02050604050505020204" pitchFamily="18" charset="0"/>
                <a:cs typeface="Arial" panose="020B0604020202020204" pitchFamily="34" charset="0"/>
              </a:rPr>
              <a:t>представляють комбінацію  об’єктів даних, що  використовується для створення </a:t>
            </a:r>
            <a:r>
              <a:rPr lang="uk-UA" sz="2000" b="1" dirty="0">
                <a:solidFill>
                  <a:srgbClr val="0000CC"/>
                </a:solidFill>
                <a:ea typeface="Bookman Old Style" panose="02050604050505020204" pitchFamily="18" charset="0"/>
                <a:cs typeface="Arial" panose="020B0604020202020204" pitchFamily="34" charset="0"/>
              </a:rPr>
              <a:t>абстракцій даних</a:t>
            </a:r>
            <a:r>
              <a:rPr lang="uk-UA" sz="2000" dirty="0">
                <a:ea typeface="Bookman Old Style" panose="02050604050505020204" pitchFamily="18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000" dirty="0">
                <a:ea typeface="Bookman Old Style" panose="02050604050505020204" pitchFamily="18" charset="0"/>
                <a:cs typeface="Arial" panose="020B0604020202020204" pitchFamily="34" charset="0"/>
              </a:rPr>
              <a:t>Програма поводиться зі складеними об’єктами даних (</a:t>
            </a:r>
            <a:r>
              <a:rPr lang="uk-UA" sz="2000" dirty="0" err="1"/>
              <a:t>compound</a:t>
            </a:r>
            <a:r>
              <a:rPr lang="uk-UA" sz="2000" dirty="0"/>
              <a:t> </a:t>
            </a:r>
            <a:r>
              <a:rPr lang="uk-UA" sz="2000" dirty="0" err="1"/>
              <a:t>data</a:t>
            </a:r>
            <a:r>
              <a:rPr lang="uk-UA" sz="2000" dirty="0"/>
              <a:t> </a:t>
            </a:r>
            <a:r>
              <a:rPr lang="uk-UA" sz="2000" dirty="0" err="1"/>
              <a:t>object</a:t>
            </a:r>
            <a:r>
              <a:rPr lang="uk-UA" sz="2000" dirty="0"/>
              <a:t>)  </a:t>
            </a:r>
            <a:r>
              <a:rPr lang="uk-UA" sz="2000" b="1" dirty="0">
                <a:solidFill>
                  <a:srgbClr val="0000CC"/>
                </a:solidFill>
              </a:rPr>
              <a:t>як  з єдиним поняттям</a:t>
            </a:r>
            <a:r>
              <a:rPr lang="uk-UA" sz="2000" dirty="0"/>
              <a:t>, не вирізняючи складові частини такого </a:t>
            </a:r>
            <a:r>
              <a:rPr lang="uk-UA" sz="2000" dirty="0">
                <a:ea typeface="Bookman Old Style" panose="02050604050505020204" pitchFamily="18" charset="0"/>
                <a:cs typeface="Arial" panose="020B0604020202020204" pitchFamily="34" charset="0"/>
              </a:rPr>
              <a:t>об’єкта даних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000" dirty="0">
                <a:cs typeface="Arial" panose="020B0604020202020204" pitchFamily="34" charset="0"/>
              </a:rPr>
              <a:t>Використання складених даних дозволяє збільшити </a:t>
            </a:r>
            <a:r>
              <a:rPr lang="uk-UA" sz="2000" b="1" dirty="0">
                <a:cs typeface="Arial" panose="020B0604020202020204" pitchFamily="34" charset="0"/>
              </a:rPr>
              <a:t>модульність</a:t>
            </a:r>
            <a:r>
              <a:rPr lang="uk-UA" sz="2000" dirty="0">
                <a:cs typeface="Arial" panose="020B0604020202020204" pitchFamily="34" charset="0"/>
              </a:rPr>
              <a:t> програми, надаючи можливість відокремити частину програми, що працює зі </a:t>
            </a:r>
            <a:r>
              <a:rPr lang="uk-UA" sz="2000" dirty="0">
                <a:ea typeface="Bookman Old Style" panose="02050604050505020204" pitchFamily="18" charset="0"/>
                <a:cs typeface="Arial" panose="020B0604020202020204" pitchFamily="34" charset="0"/>
              </a:rPr>
              <a:t>складеними об’єктами даних,  від деталей представлення цих об’єктів даних.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063552" y="4346374"/>
            <a:ext cx="9865096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uk-UA" sz="2200" b="1" dirty="0">
                <a:solidFill>
                  <a:srgbClr val="C00000"/>
                </a:solidFill>
                <a:ea typeface="Bookman Old Style" panose="02050604050505020204" pitchFamily="18" charset="0"/>
                <a:cs typeface="Arial" panose="020B0604020202020204" pitchFamily="34" charset="0"/>
              </a:rPr>
              <a:t>Методологія проектування програм, </a:t>
            </a:r>
            <a:r>
              <a:rPr lang="uk-UA" sz="2200" dirty="0">
                <a:solidFill>
                  <a:srgbClr val="C00000"/>
                </a:solidFill>
                <a:ea typeface="Bookman Old Style" panose="02050604050505020204" pitchFamily="18" charset="0"/>
                <a:cs typeface="Arial" panose="020B0604020202020204" pitchFamily="34" charset="0"/>
              </a:rPr>
              <a:t>в якій частина програми, яка має справу з поданням об'єктів даних, відділена від тих частин, де ці об'єкти даних використовуються, називається </a:t>
            </a:r>
            <a:r>
              <a:rPr lang="uk-UA" sz="2200" b="1" dirty="0">
                <a:solidFill>
                  <a:srgbClr val="C00000"/>
                </a:solidFill>
                <a:ea typeface="Bookman Old Style" panose="02050604050505020204" pitchFamily="18" charset="0"/>
                <a:cs typeface="Arial" panose="020B0604020202020204" pitchFamily="34" charset="0"/>
              </a:rPr>
              <a:t>абстракцією даних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92" y="4346374"/>
            <a:ext cx="1229668" cy="125736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524000" y="0"/>
            <a:ext cx="9143998" cy="70788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indent="450215" algn="ctr">
              <a:spcBef>
                <a:spcPts val="600"/>
              </a:spcBef>
              <a:spcAft>
                <a:spcPts val="600"/>
              </a:spcAft>
            </a:pPr>
            <a:r>
              <a:rPr lang="uk-UA" sz="40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Поняття абстракції даних</a:t>
            </a:r>
            <a:endParaRPr lang="ru-RU" sz="40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4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9358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4179802" y="1036223"/>
            <a:ext cx="5576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800" dirty="0"/>
              <a:t>Відображення </a:t>
            </a:r>
            <a:r>
              <a:rPr lang="uk-UA" sz="1800" dirty="0"/>
              <a:t>послідовності</a:t>
            </a:r>
            <a:r>
              <a:rPr lang="en-US" sz="1800" dirty="0"/>
              <a:t> </a:t>
            </a:r>
            <a:r>
              <a:rPr lang="uk-UA" sz="1800" dirty="0"/>
              <a:t> відібраних елементів</a:t>
            </a:r>
            <a:endParaRPr lang="uk-UA" sz="1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524000" y="3"/>
            <a:ext cx="9144000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chemeClr val="bg1"/>
                </a:solidFill>
              </a:rPr>
              <a:t>Послідовності як </a:t>
            </a:r>
            <a:r>
              <a:rPr lang="uk-UA" sz="3600" b="1" dirty="0">
                <a:solidFill>
                  <a:schemeClr val="bg1"/>
                </a:solidFill>
              </a:rPr>
              <a:t>стандартні</a:t>
            </a:r>
            <a:r>
              <a:rPr lang="uk-UA" b="1" dirty="0">
                <a:solidFill>
                  <a:schemeClr val="bg1"/>
                </a:solidFill>
              </a:rPr>
              <a:t> інтерфейси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35360" y="1001676"/>
            <a:ext cx="3419414" cy="34778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uk-UA" sz="2000" b="1" dirty="0"/>
              <a:t>Алгоритм процедури </a:t>
            </a:r>
            <a:r>
              <a:rPr lang="uk-UA" sz="2000" b="1" dirty="0"/>
              <a:t>:</a:t>
            </a:r>
          </a:p>
          <a:p>
            <a:pPr algn="ctr"/>
            <a:endParaRPr lang="uk-UA" sz="2000" b="1" dirty="0"/>
          </a:p>
          <a:p>
            <a:pPr marL="342900" indent="-342900">
              <a:buFont typeface="+mj-lt"/>
              <a:buAutoNum type="arabicPeriod"/>
            </a:pPr>
            <a:r>
              <a:rPr lang="uk-UA" sz="1800" dirty="0">
                <a:solidFill>
                  <a:schemeClr val="bg1">
                    <a:lumMod val="65000"/>
                  </a:schemeClr>
                </a:solidFill>
              </a:rPr>
              <a:t>Перерахувати листя </a:t>
            </a:r>
            <a:r>
              <a:rPr lang="uk-UA" sz="1800" dirty="0">
                <a:solidFill>
                  <a:schemeClr val="bg1">
                    <a:lumMod val="65000"/>
                  </a:schemeClr>
                </a:solidFill>
              </a:rPr>
              <a:t>дерева;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Просіяти їх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, відбираючи непарні;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800" b="1" dirty="0"/>
              <a:t>Звести в </a:t>
            </a:r>
            <a:r>
              <a:rPr lang="uk-UA" sz="1800" b="1" dirty="0"/>
              <a:t>квадрат кожне з відібраних чисел; 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Підсумувати квадрати чисел 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за допомогою 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процедури +, 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починаючи з 0.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367579" y="1587387"/>
            <a:ext cx="4572000" cy="2862322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>
            <a:spAutoFit/>
          </a:bodyPr>
          <a:lstStyle/>
          <a:p>
            <a:r>
              <a:rPr lang="en-GB" sz="2000" dirty="0">
                <a:solidFill>
                  <a:srgbClr val="0000CC"/>
                </a:solidFill>
              </a:rPr>
              <a:t>(define (square x)</a:t>
            </a:r>
          </a:p>
          <a:p>
            <a:r>
              <a:rPr lang="en-GB" sz="2000" dirty="0">
                <a:solidFill>
                  <a:srgbClr val="0000CC"/>
                </a:solidFill>
              </a:rPr>
              <a:t>  (* x x) )</a:t>
            </a:r>
          </a:p>
          <a:p>
            <a:endParaRPr lang="en-GB" sz="2000" dirty="0">
              <a:solidFill>
                <a:srgbClr val="0000CC"/>
              </a:solidFill>
            </a:endParaRPr>
          </a:p>
          <a:p>
            <a:r>
              <a:rPr lang="en-GB" sz="2000" dirty="0">
                <a:solidFill>
                  <a:srgbClr val="0000CC"/>
                </a:solidFill>
              </a:rPr>
              <a:t>(define (</a:t>
            </a:r>
            <a:r>
              <a:rPr lang="en-GB" sz="2000" dirty="0" err="1">
                <a:solidFill>
                  <a:srgbClr val="0000CC"/>
                </a:solidFill>
              </a:rPr>
              <a:t>mmap</a:t>
            </a:r>
            <a:r>
              <a:rPr lang="en-GB" sz="2000" dirty="0">
                <a:solidFill>
                  <a:srgbClr val="0000CC"/>
                </a:solidFill>
              </a:rPr>
              <a:t> </a:t>
            </a:r>
            <a:r>
              <a:rPr lang="en-GB" sz="2000" dirty="0" err="1">
                <a:solidFill>
                  <a:srgbClr val="0000CC"/>
                </a:solidFill>
              </a:rPr>
              <a:t>proc</a:t>
            </a:r>
            <a:r>
              <a:rPr lang="en-GB" sz="2000" dirty="0">
                <a:solidFill>
                  <a:srgbClr val="0000CC"/>
                </a:solidFill>
              </a:rPr>
              <a:t> items)</a:t>
            </a:r>
          </a:p>
          <a:p>
            <a:r>
              <a:rPr lang="en-GB" sz="2000" dirty="0">
                <a:solidFill>
                  <a:srgbClr val="0000CC"/>
                </a:solidFill>
              </a:rPr>
              <a:t>     (if (null? items)</a:t>
            </a:r>
          </a:p>
          <a:p>
            <a:r>
              <a:rPr lang="en-GB" sz="2000" dirty="0">
                <a:solidFill>
                  <a:srgbClr val="0000CC"/>
                </a:solidFill>
              </a:rPr>
              <a:t>          0</a:t>
            </a:r>
          </a:p>
          <a:p>
            <a:r>
              <a:rPr lang="en-GB" sz="2000" dirty="0">
                <a:solidFill>
                  <a:srgbClr val="0000CC"/>
                </a:solidFill>
              </a:rPr>
              <a:t>         (cons (</a:t>
            </a:r>
            <a:r>
              <a:rPr lang="en-GB" sz="2000" dirty="0" err="1">
                <a:solidFill>
                  <a:srgbClr val="0000CC"/>
                </a:solidFill>
              </a:rPr>
              <a:t>proc</a:t>
            </a:r>
            <a:r>
              <a:rPr lang="en-GB" sz="2000" dirty="0">
                <a:solidFill>
                  <a:srgbClr val="0000CC"/>
                </a:solidFill>
              </a:rPr>
              <a:t> (car items))</a:t>
            </a:r>
          </a:p>
          <a:p>
            <a:r>
              <a:rPr lang="en-GB" sz="2000" dirty="0">
                <a:solidFill>
                  <a:srgbClr val="0000CC"/>
                </a:solidFill>
              </a:rPr>
              <a:t>                   (</a:t>
            </a:r>
            <a:r>
              <a:rPr lang="en-GB" sz="2000" dirty="0" err="1">
                <a:solidFill>
                  <a:srgbClr val="0000CC"/>
                </a:solidFill>
              </a:rPr>
              <a:t>mmap</a:t>
            </a:r>
            <a:r>
              <a:rPr lang="en-GB" sz="2000" dirty="0">
                <a:solidFill>
                  <a:srgbClr val="0000CC"/>
                </a:solidFill>
              </a:rPr>
              <a:t> </a:t>
            </a:r>
            <a:r>
              <a:rPr lang="en-GB" sz="2000" dirty="0" err="1">
                <a:solidFill>
                  <a:srgbClr val="0000CC"/>
                </a:solidFill>
              </a:rPr>
              <a:t>proc</a:t>
            </a:r>
            <a:r>
              <a:rPr lang="en-GB" sz="2000" dirty="0">
                <a:solidFill>
                  <a:srgbClr val="0000CC"/>
                </a:solidFill>
              </a:rPr>
              <a:t> (</a:t>
            </a:r>
            <a:r>
              <a:rPr lang="en-GB" sz="2000" dirty="0" err="1">
                <a:solidFill>
                  <a:srgbClr val="0000CC"/>
                </a:solidFill>
              </a:rPr>
              <a:t>cdr</a:t>
            </a:r>
            <a:r>
              <a:rPr lang="en-GB" sz="2000" dirty="0">
                <a:solidFill>
                  <a:srgbClr val="0000CC"/>
                </a:solidFill>
              </a:rPr>
              <a:t> items)))))</a:t>
            </a:r>
          </a:p>
          <a:p>
            <a:endParaRPr lang="en-GB" sz="2000" dirty="0">
              <a:solidFill>
                <a:srgbClr val="0000C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637355" y="5116625"/>
            <a:ext cx="4032448" cy="70788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</a:rPr>
              <a:t>(</a:t>
            </a:r>
            <a:r>
              <a:rPr lang="en-GB" sz="2000" dirty="0" err="1">
                <a:solidFill>
                  <a:srgbClr val="C00000"/>
                </a:solidFill>
              </a:rPr>
              <a:t>mmap</a:t>
            </a:r>
            <a:r>
              <a:rPr lang="en-GB" sz="2000" dirty="0">
                <a:solidFill>
                  <a:srgbClr val="C00000"/>
                </a:solidFill>
              </a:rPr>
              <a:t> square (list 1 </a:t>
            </a:r>
            <a:r>
              <a:rPr lang="uk-UA" sz="2000" dirty="0">
                <a:solidFill>
                  <a:srgbClr val="C00000"/>
                </a:solidFill>
              </a:rPr>
              <a:t>2 </a:t>
            </a:r>
            <a:r>
              <a:rPr lang="en-GB" sz="2000" dirty="0">
                <a:solidFill>
                  <a:srgbClr val="C00000"/>
                </a:solidFill>
              </a:rPr>
              <a:t>3 4</a:t>
            </a:r>
            <a:r>
              <a:rPr lang="uk-UA" sz="2000" dirty="0">
                <a:solidFill>
                  <a:srgbClr val="C00000"/>
                </a:solidFill>
              </a:rPr>
              <a:t> 5</a:t>
            </a:r>
            <a:r>
              <a:rPr lang="en-GB" sz="2000" dirty="0">
                <a:solidFill>
                  <a:srgbClr val="C00000"/>
                </a:solidFill>
              </a:rPr>
              <a:t>))</a:t>
            </a:r>
            <a:endParaRPr lang="uk-UA" sz="2000" dirty="0">
              <a:solidFill>
                <a:srgbClr val="C00000"/>
              </a:solidFill>
            </a:endParaRPr>
          </a:p>
          <a:p>
            <a:r>
              <a:rPr lang="ru-RU" sz="2000" dirty="0">
                <a:solidFill>
                  <a:srgbClr val="C00000"/>
                </a:solidFill>
              </a:rPr>
              <a:t>(1 4 9 16 25 . 0)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16374" y="1843989"/>
            <a:ext cx="266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mmap</a:t>
            </a:r>
            <a:r>
              <a:rPr lang="uk-UA" sz="1600" dirty="0"/>
              <a:t> для </a:t>
            </a:r>
            <a:r>
              <a:rPr lang="en-US" sz="1600" dirty="0" err="1"/>
              <a:t>DrRacket</a:t>
            </a:r>
            <a:endParaRPr lang="ru-RU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637975" y="4631541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solidFill>
                  <a:srgbClr val="C00000"/>
                </a:solidFill>
              </a:rPr>
              <a:t>Виклик процедури</a:t>
            </a:r>
            <a:endParaRPr lang="ru-RU" sz="2000" dirty="0">
              <a:solidFill>
                <a:srgbClr val="C00000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40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185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61028" y="1623752"/>
            <a:ext cx="5643391" cy="1477328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(define (accumulate op initial sequence)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 </a:t>
            </a:r>
            <a:r>
              <a:rPr lang="en-US" sz="1800" dirty="0">
                <a:solidFill>
                  <a:srgbClr val="0000CC"/>
                </a:solidFill>
              </a:rPr>
              <a:t>(if (null? sequence)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        </a:t>
            </a:r>
            <a:r>
              <a:rPr lang="en-US" sz="1800" dirty="0">
                <a:solidFill>
                  <a:srgbClr val="0000CC"/>
                </a:solidFill>
              </a:rPr>
              <a:t>initial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       </a:t>
            </a:r>
            <a:r>
              <a:rPr lang="en-US" sz="1800" dirty="0">
                <a:solidFill>
                  <a:srgbClr val="0000CC"/>
                </a:solidFill>
              </a:rPr>
              <a:t>(op (car sequence)</a:t>
            </a:r>
          </a:p>
          <a:p>
            <a:r>
              <a:rPr lang="uk-UA" sz="1800" dirty="0">
                <a:solidFill>
                  <a:srgbClr val="0000CC"/>
                </a:solidFill>
              </a:rPr>
              <a:t>                   </a:t>
            </a:r>
            <a:r>
              <a:rPr lang="en-US" sz="1800" dirty="0">
                <a:solidFill>
                  <a:srgbClr val="0000CC"/>
                </a:solidFill>
              </a:rPr>
              <a:t>(accumulate op initial (</a:t>
            </a:r>
            <a:r>
              <a:rPr lang="en-US" sz="1800" dirty="0" err="1">
                <a:solidFill>
                  <a:srgbClr val="0000CC"/>
                </a:solidFill>
              </a:rPr>
              <a:t>cdr</a:t>
            </a:r>
            <a:r>
              <a:rPr lang="en-US" sz="1800" dirty="0">
                <a:solidFill>
                  <a:srgbClr val="0000CC"/>
                </a:solidFill>
              </a:rPr>
              <a:t> sequence)))))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705522" y="1065626"/>
            <a:ext cx="4913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800" b="1" dirty="0"/>
              <a:t>Накопичення</a:t>
            </a:r>
            <a:r>
              <a:rPr lang="uk-UA" sz="1800" dirty="0"/>
              <a:t> можна записати процедурою: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701082" y="4276613"/>
            <a:ext cx="3915199" cy="175432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(accumulate + 0 (list 1 2 3 4 5))</a:t>
            </a:r>
          </a:p>
          <a:p>
            <a:r>
              <a:rPr lang="uk-UA" sz="1800" i="1" dirty="0">
                <a:solidFill>
                  <a:srgbClr val="C00000"/>
                </a:solidFill>
              </a:rPr>
              <a:t>15</a:t>
            </a:r>
          </a:p>
          <a:p>
            <a:r>
              <a:rPr lang="en-US" sz="1800" dirty="0">
                <a:solidFill>
                  <a:srgbClr val="C00000"/>
                </a:solidFill>
              </a:rPr>
              <a:t>(accumulate * 1 (list 1 2 3 4 5))</a:t>
            </a:r>
          </a:p>
          <a:p>
            <a:r>
              <a:rPr lang="uk-UA" sz="1800" i="1" dirty="0">
                <a:solidFill>
                  <a:srgbClr val="C00000"/>
                </a:solidFill>
              </a:rPr>
              <a:t>120</a:t>
            </a:r>
          </a:p>
          <a:p>
            <a:r>
              <a:rPr lang="en-US" sz="1800" dirty="0">
                <a:solidFill>
                  <a:srgbClr val="C00000"/>
                </a:solidFill>
              </a:rPr>
              <a:t>(accumulate cons </a:t>
            </a:r>
            <a:r>
              <a:rPr lang="en-US" sz="1800" dirty="0">
                <a:solidFill>
                  <a:srgbClr val="C00000"/>
                </a:solidFill>
              </a:rPr>
              <a:t>nil (list </a:t>
            </a:r>
            <a:r>
              <a:rPr lang="en-US" sz="1800" dirty="0">
                <a:solidFill>
                  <a:srgbClr val="C00000"/>
                </a:solidFill>
              </a:rPr>
              <a:t>1 2 3 4 5))</a:t>
            </a:r>
          </a:p>
          <a:p>
            <a:r>
              <a:rPr lang="uk-UA" sz="1800" i="1" dirty="0">
                <a:solidFill>
                  <a:srgbClr val="C00000"/>
                </a:solidFill>
              </a:rPr>
              <a:t>(1 2 3 4 5)</a:t>
            </a:r>
            <a:endParaRPr lang="uk-UA" sz="1800" dirty="0">
              <a:solidFill>
                <a:srgbClr val="C0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701081" y="3642465"/>
            <a:ext cx="2200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800" dirty="0">
                <a:solidFill>
                  <a:srgbClr val="C00000"/>
                </a:solidFill>
              </a:rPr>
              <a:t>Виклик процедури: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524000" y="3"/>
            <a:ext cx="9144000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chemeClr val="bg1"/>
                </a:solidFill>
              </a:rPr>
              <a:t>Послідовності як </a:t>
            </a:r>
            <a:r>
              <a:rPr lang="uk-UA" sz="3600" b="1" dirty="0">
                <a:solidFill>
                  <a:schemeClr val="bg1"/>
                </a:solidFill>
              </a:rPr>
              <a:t>стандартні</a:t>
            </a:r>
            <a:r>
              <a:rPr lang="uk-UA" b="1" dirty="0">
                <a:solidFill>
                  <a:schemeClr val="bg1"/>
                </a:solidFill>
              </a:rPr>
              <a:t> інтерфейси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63352" y="1001676"/>
            <a:ext cx="3744416" cy="32008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uk-UA" sz="2000" b="1" dirty="0"/>
              <a:t>Алгоритм процедури </a:t>
            </a:r>
            <a:r>
              <a:rPr lang="uk-UA" sz="2000" b="1" dirty="0"/>
              <a:t>:</a:t>
            </a:r>
          </a:p>
          <a:p>
            <a:pPr algn="ctr"/>
            <a:endParaRPr lang="uk-UA" sz="2000" b="1" dirty="0"/>
          </a:p>
          <a:p>
            <a:pPr marL="342900" indent="-342900">
              <a:buFont typeface="+mj-lt"/>
              <a:buAutoNum type="arabicPeriod"/>
            </a:pPr>
            <a:r>
              <a:rPr lang="uk-UA" sz="1800" dirty="0">
                <a:solidFill>
                  <a:schemeClr val="bg1">
                    <a:lumMod val="65000"/>
                  </a:schemeClr>
                </a:solidFill>
              </a:rPr>
              <a:t>Перерахувати листя </a:t>
            </a:r>
            <a:r>
              <a:rPr lang="uk-UA" sz="1800" dirty="0">
                <a:solidFill>
                  <a:schemeClr val="bg1">
                    <a:lumMod val="65000"/>
                  </a:schemeClr>
                </a:solidFill>
              </a:rPr>
              <a:t>дерева;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Просіяти їх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, відбираючи непарні;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800" b="1" dirty="0">
                <a:solidFill>
                  <a:schemeClr val="bg1">
                    <a:lumMod val="65000"/>
                  </a:schemeClr>
                </a:solidFill>
              </a:rPr>
              <a:t>Звести в </a:t>
            </a:r>
            <a:r>
              <a:rPr lang="uk-UA" sz="1800" b="1" dirty="0">
                <a:solidFill>
                  <a:schemeClr val="bg1">
                    <a:lumMod val="65000"/>
                  </a:schemeClr>
                </a:solidFill>
              </a:rPr>
              <a:t>квадрат кожне з відібраних чисел; 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800" b="1" dirty="0"/>
              <a:t>Підсумувати квадрати чисел </a:t>
            </a:r>
            <a:r>
              <a:rPr lang="uk-UA" sz="1800" b="1" dirty="0"/>
              <a:t>за допомогою </a:t>
            </a:r>
            <a:r>
              <a:rPr lang="uk-UA" sz="1800" b="1" dirty="0"/>
              <a:t>процедури +, </a:t>
            </a:r>
            <a:r>
              <a:rPr lang="uk-UA" sz="1800" b="1" dirty="0"/>
              <a:t>починаючи з 0</a:t>
            </a:r>
            <a:r>
              <a:rPr lang="uk-UA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06380" y="4471031"/>
            <a:ext cx="2994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/>
              <a:t>для </a:t>
            </a:r>
            <a:r>
              <a:rPr lang="en-US" sz="1600" dirty="0" err="1"/>
              <a:t>DrRacket</a:t>
            </a:r>
            <a:r>
              <a:rPr lang="uk-UA" sz="1600" dirty="0"/>
              <a:t> замість </a:t>
            </a:r>
            <a:r>
              <a:rPr lang="en-US" sz="1600" dirty="0"/>
              <a:t>nil</a:t>
            </a:r>
            <a:r>
              <a:rPr lang="uk-UA" sz="1600" dirty="0"/>
              <a:t> писати 0</a:t>
            </a:r>
            <a:endParaRPr lang="ru-RU" sz="1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41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1425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9376" y="980039"/>
            <a:ext cx="101610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/>
              <a:t>Переформулювати  </a:t>
            </a:r>
            <a:r>
              <a:rPr lang="uk-UA" sz="2000" b="1" dirty="0" err="1"/>
              <a:t>sum-odd-squares</a:t>
            </a:r>
            <a:r>
              <a:rPr lang="uk-UA" sz="2000" dirty="0"/>
              <a:t> відповідно до діаграми потоку сигналів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chemeClr val="bg1"/>
                </a:solidFill>
              </a:rPr>
              <a:t>Послідовності як стандартні інтерфейси. Операції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279576" y="1780219"/>
            <a:ext cx="6840760" cy="1938992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</a:rPr>
              <a:t>(define (sum-odd-squares tree)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</a:t>
            </a:r>
            <a:r>
              <a:rPr lang="en-US" sz="2000" dirty="0">
                <a:solidFill>
                  <a:srgbClr val="0000CC"/>
                </a:solidFill>
              </a:rPr>
              <a:t>(accumulate +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                 0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               </a:t>
            </a:r>
            <a:r>
              <a:rPr lang="en-US" sz="2000" dirty="0">
                <a:solidFill>
                  <a:srgbClr val="0000CC"/>
                </a:solidFill>
              </a:rPr>
              <a:t>(map square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                         </a:t>
            </a:r>
            <a:r>
              <a:rPr lang="en-US" sz="2000" dirty="0">
                <a:solidFill>
                  <a:srgbClr val="0000CC"/>
                </a:solidFill>
              </a:rPr>
              <a:t>(filter odd?</a:t>
            </a:r>
          </a:p>
          <a:p>
            <a:r>
              <a:rPr lang="uk-UA" sz="2000" dirty="0">
                <a:solidFill>
                  <a:srgbClr val="0000CC"/>
                </a:solidFill>
              </a:rPr>
              <a:t>                                               </a:t>
            </a:r>
            <a:r>
              <a:rPr lang="en-US" sz="2000" dirty="0">
                <a:solidFill>
                  <a:srgbClr val="0000CC"/>
                </a:solidFill>
              </a:rPr>
              <a:t>(enumerate-tree tree)))))</a:t>
            </a:r>
            <a:endParaRPr lang="uk-UA" sz="2000" dirty="0">
              <a:solidFill>
                <a:srgbClr val="0000CC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63552" y="4509121"/>
            <a:ext cx="9865096" cy="101566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C00000"/>
                </a:solidFill>
              </a:rPr>
              <a:t>Користь від виразу програм у вигляді операцій над послідовностями складається в тому, що ця стратегія допомагає будувати модульні проекти програм, тобто проекти, які виходять шляхом складання з відносно незалежних частин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95400" y="4499953"/>
            <a:ext cx="565659" cy="1294604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42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50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3987800" y="2051050"/>
            <a:ext cx="18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ru-RU"/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1703515" y="46059"/>
            <a:ext cx="824388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1000" indent="-381000" algn="ctr" eaLnBrk="0" hangingPunct="0">
              <a:spcBef>
                <a:spcPct val="20000"/>
              </a:spcBef>
            </a:pPr>
            <a:r>
              <a:rPr lang="uk-UA" sz="2700" b="1" dirty="0">
                <a:solidFill>
                  <a:schemeClr val="bg1"/>
                </a:solidFill>
              </a:rPr>
              <a:t>Література з програмування на </a:t>
            </a:r>
            <a:r>
              <a:rPr lang="en-US" sz="2700" b="1" dirty="0">
                <a:solidFill>
                  <a:schemeClr val="bg1"/>
                </a:solidFill>
              </a:rPr>
              <a:t>Scheme</a:t>
            </a:r>
            <a:endParaRPr lang="uk-UA" sz="27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9336" y="980731"/>
            <a:ext cx="10548664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sz="1800" dirty="0"/>
              <a:t>Навчальні матеріали </a:t>
            </a:r>
            <a:r>
              <a:rPr lang="uk-UA" sz="1800" dirty="0" err="1"/>
              <a:t>Ковалюк</a:t>
            </a:r>
            <a:r>
              <a:rPr lang="uk-UA" sz="1800" dirty="0"/>
              <a:t> Т.В. </a:t>
            </a:r>
            <a:r>
              <a:rPr lang="en-US" sz="1800" dirty="0">
                <a:hlinkClick r:id="rId2"/>
              </a:rPr>
              <a:t>https://github.com/tkovalyuk/</a:t>
            </a:r>
            <a:endParaRPr lang="uk-UA" sz="1800" dirty="0"/>
          </a:p>
          <a:p>
            <a:pPr marL="342900" indent="-342900">
              <a:buFont typeface="+mj-lt"/>
              <a:buAutoNum type="arabicPeriod"/>
            </a:pPr>
            <a:r>
              <a:rPr lang="uk-UA" sz="1800" dirty="0"/>
              <a:t>Стандарт </a:t>
            </a:r>
            <a:r>
              <a:rPr lang="en-US" sz="1800" dirty="0"/>
              <a:t>Scheme</a:t>
            </a:r>
            <a:r>
              <a:rPr lang="uk-UA" sz="1800" dirty="0"/>
              <a:t>, версія 6.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GB" sz="1800" dirty="0">
                <a:hlinkClick r:id="rId3"/>
              </a:rPr>
              <a:t>http://www.r6rs.org/final/html/r6rs/r6rs-Z-H-2.html#node_toc_start</a:t>
            </a:r>
            <a:endParaRPr lang="uk-UA" sz="1800" dirty="0"/>
          </a:p>
          <a:p>
            <a:pPr marL="342900" indent="-342900">
              <a:buFont typeface="+mj-lt"/>
              <a:buAutoNum type="arabicPeriod"/>
            </a:pPr>
            <a:r>
              <a:rPr lang="uk-UA" sz="1800" dirty="0"/>
              <a:t>Стандарт </a:t>
            </a:r>
            <a:r>
              <a:rPr lang="en-US" sz="1800" dirty="0"/>
              <a:t>Scheme</a:t>
            </a:r>
            <a:r>
              <a:rPr lang="uk-UA" sz="1800" dirty="0"/>
              <a:t>, версія </a:t>
            </a:r>
            <a:r>
              <a:rPr lang="en-US" sz="1800" dirty="0"/>
              <a:t>7.</a:t>
            </a:r>
            <a:r>
              <a:rPr lang="uk-UA" sz="1800" dirty="0"/>
              <a:t> </a:t>
            </a:r>
            <a:r>
              <a:rPr lang="en-US" sz="1800" dirty="0"/>
              <a:t>Revised7 Report on the Algorithmic Language Scheme</a:t>
            </a:r>
            <a:r>
              <a:rPr lang="uk-UA" sz="1800" dirty="0"/>
              <a:t>. </a:t>
            </a:r>
            <a:r>
              <a:rPr lang="en-GB" sz="1800" dirty="0">
                <a:hlinkClick r:id="rId4"/>
              </a:rPr>
              <a:t>http://www.larcenists.org/Documentation/Documentation0.98/r7rs.pdf</a:t>
            </a:r>
            <a:endParaRPr lang="uk-UA" sz="1800" dirty="0"/>
          </a:p>
          <a:p>
            <a:pPr marL="342900" indent="-342900">
              <a:buFont typeface="+mj-lt"/>
              <a:buAutoNum type="arabicPeriod"/>
            </a:pPr>
            <a:r>
              <a:rPr lang="ru-RU" sz="1800" dirty="0" err="1"/>
              <a:t>Абельсон</a:t>
            </a:r>
            <a:r>
              <a:rPr lang="ru-RU" sz="1800" dirty="0"/>
              <a:t> Гарольд, </a:t>
            </a:r>
            <a:r>
              <a:rPr lang="ru-RU" sz="1800" dirty="0" err="1"/>
              <a:t>Сассман</a:t>
            </a:r>
            <a:r>
              <a:rPr lang="ru-RU" sz="1800" dirty="0"/>
              <a:t> </a:t>
            </a:r>
            <a:r>
              <a:rPr lang="ru-RU" sz="1800" dirty="0" err="1"/>
              <a:t>Джеральд</a:t>
            </a:r>
            <a:r>
              <a:rPr lang="ru-RU" sz="1800" dirty="0"/>
              <a:t> </a:t>
            </a:r>
            <a:r>
              <a:rPr lang="ru-RU" sz="1800" dirty="0" err="1"/>
              <a:t>Джей</a:t>
            </a:r>
            <a:r>
              <a:rPr lang="ru-RU" sz="1800" dirty="0"/>
              <a:t>, </a:t>
            </a:r>
            <a:r>
              <a:rPr lang="ru-RU" sz="1800" dirty="0" err="1"/>
              <a:t>Сассман</a:t>
            </a:r>
            <a:r>
              <a:rPr lang="ru-RU" sz="1800" dirty="0"/>
              <a:t> </a:t>
            </a:r>
            <a:r>
              <a:rPr lang="ru-RU" sz="1800" dirty="0" err="1"/>
              <a:t>Джули</a:t>
            </a:r>
            <a:r>
              <a:rPr lang="ru-RU" sz="1800" dirty="0"/>
              <a:t>. Структура и интерпретация компьютерных программ. </a:t>
            </a:r>
            <a:r>
              <a:rPr lang="en-GB" sz="1800" dirty="0">
                <a:hlinkClick r:id="rId5"/>
              </a:rPr>
              <a:t>https://www.twirpx.com/file/81061/</a:t>
            </a:r>
            <a:r>
              <a:rPr lang="uk-UA" sz="1800" dirty="0"/>
              <a:t/>
            </a:r>
            <a:br>
              <a:rPr lang="uk-UA" sz="1800" dirty="0"/>
            </a:br>
            <a:r>
              <a:rPr lang="en-GB" sz="1200" dirty="0"/>
              <a:t>https://library.kre.dp.ua/Books/2-4%20kurs/%D0%90%D0%BB%D0%B3%D0%BE%D1%80%D0%B8%D1%82%D0%BC%D0%B8%20%D1%96%20%D0%BC%D0%B5%D1%82%D0%BE%D0%B4%D0%B8%20%D0%BE%D0%B1%D1%87%D0%B8%D1%81%D0%BB%D0%B5%D0%BD%D1%8C/%D0%94%D0%BE%D0%B4%D0%B0%D1%82%D0%BA%D0%BE%D0%B2%D1%96%20%D0%BC%D0%B0%D1%82%D0%B5%D1%80%D1%96%D0%B0%D0%BB%D0%B8/%D0%90%D0%B1%D0%B5%D0%BB%D1%8C%D1%81%D0%BE%D0%BD%2C%20%D0%A1%D0%B0%D1%81%D1%81%D0%BC%D0%B0%D0%BD%20-%20%D0%A1%D1%82%D1%80%D1%83%D0%BA%D1%82%D1%83%D1%80%D0%B0%20%D0%B8%20%D0%B8%D0%BD%D1%82%D0%B5%D1%80%D0%BF%D1%80%D0%B5%D1%82%D0%B0%D1%86%D0%B8%D1%8F%20%D0%BA%D0%BE%D0%BC%D0%BF%D1%8C%D1%8E%D1%82%D0%B5%D1%80%D0%BD%D1%8B%D1%85%20%D0%BF%D1%80%D0%BE%D0%B3%D1%80%D0%B0%D0%BC%D0%BC.pd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R. Kent </a:t>
            </a:r>
            <a:r>
              <a:rPr lang="en-US" sz="1800" dirty="0" err="1"/>
              <a:t>Dybvig</a:t>
            </a:r>
            <a:r>
              <a:rPr lang="en-US" sz="1800" dirty="0"/>
              <a:t>. The Scheme Programming Language. </a:t>
            </a:r>
            <a:r>
              <a:rPr lang="en-US" sz="1800" dirty="0">
                <a:hlinkClick r:id="rId6"/>
              </a:rPr>
              <a:t>https://www.scheme.com/tspl4/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ru-RU" sz="1800" dirty="0" err="1"/>
              <a:t>Кристиан</a:t>
            </a:r>
            <a:r>
              <a:rPr lang="ru-RU" sz="1800" dirty="0"/>
              <a:t> </a:t>
            </a:r>
            <a:r>
              <a:rPr lang="ru-RU" sz="1800" dirty="0" err="1"/>
              <a:t>Кеннек</a:t>
            </a:r>
            <a:r>
              <a:rPr lang="ru-RU" sz="1800" dirty="0"/>
              <a:t>. Интерпретация Лиспа и </a:t>
            </a:r>
            <a:r>
              <a:rPr lang="ru-RU" sz="1800" dirty="0" err="1"/>
              <a:t>Scheme</a:t>
            </a:r>
            <a:r>
              <a:rPr lang="en-US" sz="1800" dirty="0"/>
              <a:t>. </a:t>
            </a:r>
            <a:r>
              <a:rPr lang="en-US" sz="1800" dirty="0">
                <a:hlinkClick r:id="rId7"/>
              </a:rPr>
              <a:t>http://blog.ilammy.net/lisp/index.html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ru-RU" sz="1800" dirty="0" err="1"/>
              <a:t>Майлингова</a:t>
            </a:r>
            <a:r>
              <a:rPr lang="ru-RU" sz="1800" dirty="0"/>
              <a:t> О. Л., </a:t>
            </a:r>
            <a:r>
              <a:rPr lang="ru-RU" sz="1800" dirty="0" err="1"/>
              <a:t>Манжелей</a:t>
            </a:r>
            <a:r>
              <a:rPr lang="ru-RU" sz="1800" dirty="0"/>
              <a:t> С. Г., </a:t>
            </a:r>
            <a:r>
              <a:rPr lang="ru-RU" sz="1800" dirty="0" err="1"/>
              <a:t>Соловская</a:t>
            </a:r>
            <a:r>
              <a:rPr lang="ru-RU" sz="1800" dirty="0"/>
              <a:t> Л. Б. </a:t>
            </a:r>
            <a:r>
              <a:rPr lang="ru-RU" sz="1800" dirty="0" err="1"/>
              <a:t>Прототипирование</a:t>
            </a:r>
            <a:r>
              <a:rPr lang="ru-RU" sz="1800" dirty="0"/>
              <a:t> программ на языке </a:t>
            </a:r>
            <a:r>
              <a:rPr lang="ru-RU" sz="1800" dirty="0" err="1"/>
              <a:t>Scheme</a:t>
            </a:r>
            <a:r>
              <a:rPr lang="en-US" sz="1800" dirty="0"/>
              <a:t>. </a:t>
            </a:r>
            <a:r>
              <a:rPr lang="en-US" sz="1800" dirty="0">
                <a:hlinkClick r:id="rId8"/>
              </a:rPr>
              <a:t>https://docplayer.ru/71381060-Prototipirovanie-programm-na-yazyke-scheme-metodicheskoe-posobie-po-praktikumu.html</a:t>
            </a:r>
            <a:r>
              <a:rPr lang="en-US" sz="1800" dirty="0"/>
              <a:t> </a:t>
            </a:r>
            <a:endParaRPr lang="ru-RU" sz="1800" dirty="0">
              <a:latin typeface="Tahoma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43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1" y="38103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b="1" dirty="0"/>
              <a:t>Джерела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35360" y="1062338"/>
            <a:ext cx="1014214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/>
              <a:t>1. </a:t>
            </a:r>
            <a:r>
              <a:rPr lang="en-US" sz="2000" dirty="0"/>
              <a:t>Harold Abelson</a:t>
            </a:r>
            <a:r>
              <a:rPr lang="uk-UA" sz="2000" dirty="0"/>
              <a:t>,</a:t>
            </a:r>
            <a:r>
              <a:rPr lang="en-US" sz="2000" dirty="0"/>
              <a:t> Gerald Jay </a:t>
            </a:r>
            <a:r>
              <a:rPr lang="en-US" sz="2000" dirty="0" err="1"/>
              <a:t>Sussman</a:t>
            </a:r>
            <a:r>
              <a:rPr lang="uk-UA" sz="2000" dirty="0"/>
              <a:t>,</a:t>
            </a:r>
            <a:r>
              <a:rPr lang="en-US" sz="2000" dirty="0"/>
              <a:t> Julie </a:t>
            </a:r>
            <a:r>
              <a:rPr lang="en-US" sz="2000" dirty="0" err="1"/>
              <a:t>Sussman</a:t>
            </a:r>
            <a:r>
              <a:rPr lang="uk-UA" sz="2000" dirty="0"/>
              <a:t>. </a:t>
            </a:r>
            <a:r>
              <a:rPr lang="en-US" sz="2000" dirty="0"/>
              <a:t>Structure and Interpretation</a:t>
            </a:r>
          </a:p>
          <a:p>
            <a:r>
              <a:rPr lang="en-US" sz="2000" dirty="0"/>
              <a:t>of Computer Programs</a:t>
            </a:r>
            <a:r>
              <a:rPr lang="uk-UA" sz="2000" dirty="0"/>
              <a:t>. </a:t>
            </a:r>
            <a:r>
              <a:rPr lang="en-US" sz="2000" dirty="0"/>
              <a:t>The MIT Press</a:t>
            </a:r>
            <a:r>
              <a:rPr lang="uk-UA" sz="2000" dirty="0"/>
              <a:t>. 2005 (</a:t>
            </a:r>
            <a:r>
              <a:rPr lang="uk-UA" sz="2000" dirty="0" err="1"/>
              <a:t>Харольд</a:t>
            </a:r>
            <a:r>
              <a:rPr lang="uk-UA" sz="2000" dirty="0"/>
              <a:t> </a:t>
            </a:r>
            <a:r>
              <a:rPr lang="uk-UA" sz="2000" dirty="0" err="1"/>
              <a:t>Абельсон</a:t>
            </a:r>
            <a:r>
              <a:rPr lang="uk-UA" sz="2000" dirty="0"/>
              <a:t>, Джеральд </a:t>
            </a:r>
            <a:r>
              <a:rPr lang="uk-UA" sz="2000" dirty="0" err="1"/>
              <a:t>Джей</a:t>
            </a:r>
            <a:r>
              <a:rPr lang="uk-UA" sz="2000" dirty="0"/>
              <a:t> </a:t>
            </a:r>
            <a:r>
              <a:rPr lang="uk-UA" sz="2000" dirty="0" err="1"/>
              <a:t>Сассман</a:t>
            </a:r>
            <a:r>
              <a:rPr lang="uk-UA" sz="2000" dirty="0"/>
              <a:t>, </a:t>
            </a:r>
            <a:r>
              <a:rPr lang="uk-UA" sz="2000" dirty="0" err="1"/>
              <a:t>Джули</a:t>
            </a:r>
            <a:r>
              <a:rPr lang="uk-UA" sz="2000" dirty="0"/>
              <a:t> </a:t>
            </a:r>
            <a:r>
              <a:rPr lang="uk-UA" sz="2000" dirty="0" err="1"/>
              <a:t>Сассман</a:t>
            </a:r>
            <a:r>
              <a:rPr lang="uk-UA" sz="2000" dirty="0"/>
              <a:t>. Структура и </a:t>
            </a:r>
            <a:r>
              <a:rPr lang="uk-UA" sz="2000" dirty="0" err="1"/>
              <a:t>интерпретация</a:t>
            </a:r>
            <a:r>
              <a:rPr lang="uk-UA" sz="2000" dirty="0"/>
              <a:t> </a:t>
            </a:r>
            <a:r>
              <a:rPr lang="uk-UA" sz="2000" dirty="0" err="1"/>
              <a:t>компьютерных</a:t>
            </a:r>
            <a:r>
              <a:rPr lang="uk-UA" sz="2000" dirty="0"/>
              <a:t> </a:t>
            </a:r>
            <a:r>
              <a:rPr lang="uk-UA" sz="2000" dirty="0" err="1"/>
              <a:t>программ</a:t>
            </a:r>
            <a:r>
              <a:rPr lang="uk-UA" sz="2000" dirty="0"/>
              <a:t>.</a:t>
            </a:r>
          </a:p>
          <a:p>
            <a:r>
              <a:rPr lang="uk-UA" sz="2000" dirty="0"/>
              <a:t>«</a:t>
            </a:r>
            <a:r>
              <a:rPr lang="uk-UA" sz="2000" dirty="0" err="1"/>
              <a:t>Добросвет</a:t>
            </a:r>
            <a:r>
              <a:rPr lang="uk-UA" sz="2000" dirty="0"/>
              <a:t>», 2006) </a:t>
            </a:r>
          </a:p>
          <a:p>
            <a:r>
              <a:rPr lang="uk-UA" sz="2000" dirty="0"/>
              <a:t>2. </a:t>
            </a:r>
            <a:r>
              <a:rPr lang="uk-UA" sz="2000" dirty="0" err="1"/>
              <a:t>Филд</a:t>
            </a:r>
            <a:r>
              <a:rPr lang="uk-UA" sz="2000" dirty="0"/>
              <a:t>. А., </a:t>
            </a:r>
            <a:r>
              <a:rPr lang="uk-UA" sz="2000" dirty="0" err="1"/>
              <a:t>Харрисон</a:t>
            </a:r>
            <a:r>
              <a:rPr lang="uk-UA" sz="2000" dirty="0"/>
              <a:t>  П. </a:t>
            </a:r>
            <a:r>
              <a:rPr lang="uk-UA" sz="2000" dirty="0" err="1"/>
              <a:t>Функциональное</a:t>
            </a:r>
            <a:r>
              <a:rPr lang="uk-UA" sz="2000" dirty="0"/>
              <a:t> </a:t>
            </a:r>
            <a:r>
              <a:rPr lang="uk-UA" sz="2000" dirty="0" err="1"/>
              <a:t>программирование</a:t>
            </a:r>
            <a:r>
              <a:rPr lang="uk-UA" sz="2000" dirty="0"/>
              <a:t>. –М.: «Мир», 1993</a:t>
            </a:r>
          </a:p>
          <a:p>
            <a:r>
              <a:rPr lang="uk-UA" sz="2000" dirty="0"/>
              <a:t>3.</a:t>
            </a:r>
            <a:r>
              <a:rPr lang="ru-RU" sz="2000" dirty="0"/>
              <a:t> Городня Л. Введение программирование на языке Лисп. </a:t>
            </a:r>
            <a:r>
              <a:rPr lang="en-US" sz="2000" dirty="0"/>
              <a:t>http://ict.edu.ru/ft/005133/prog_lisp.pdf</a:t>
            </a:r>
            <a:r>
              <a:rPr lang="uk-UA" sz="2000" dirty="0"/>
              <a:t>     </a:t>
            </a:r>
          </a:p>
          <a:p>
            <a:r>
              <a:rPr lang="uk-UA" sz="2000" dirty="0"/>
              <a:t>4. </a:t>
            </a:r>
            <a:r>
              <a:rPr lang="uk-UA" sz="2000" dirty="0" err="1"/>
              <a:t>Хювенен</a:t>
            </a:r>
            <a:r>
              <a:rPr lang="uk-UA" sz="2000" dirty="0"/>
              <a:t> Є.  </a:t>
            </a:r>
            <a:r>
              <a:rPr lang="uk-UA" sz="2000" dirty="0" err="1"/>
              <a:t>Сеппянен</a:t>
            </a:r>
            <a:r>
              <a:rPr lang="uk-UA" sz="2000" dirty="0"/>
              <a:t> И. Мир </a:t>
            </a:r>
            <a:r>
              <a:rPr lang="uk-UA" sz="2000" dirty="0" err="1"/>
              <a:t>Лиспа</a:t>
            </a:r>
            <a:r>
              <a:rPr lang="uk-UA" sz="2000" dirty="0"/>
              <a:t>. Т.1. </a:t>
            </a:r>
            <a:r>
              <a:rPr lang="uk-UA" sz="2000" dirty="0" err="1"/>
              <a:t>Введение</a:t>
            </a:r>
            <a:r>
              <a:rPr lang="uk-UA" sz="2000" dirty="0"/>
              <a:t> в </a:t>
            </a:r>
            <a:r>
              <a:rPr lang="uk-UA" sz="2000" dirty="0" err="1"/>
              <a:t>Лисп</a:t>
            </a:r>
            <a:r>
              <a:rPr lang="uk-UA" sz="2000" dirty="0"/>
              <a:t> и </a:t>
            </a:r>
            <a:r>
              <a:rPr lang="uk-UA" sz="2000" dirty="0" err="1"/>
              <a:t>функциональное</a:t>
            </a:r>
            <a:r>
              <a:rPr lang="uk-UA" sz="2000" dirty="0"/>
              <a:t> </a:t>
            </a:r>
            <a:r>
              <a:rPr lang="uk-UA" sz="2000" dirty="0" err="1"/>
              <a:t>программирование</a:t>
            </a:r>
            <a:r>
              <a:rPr lang="uk-UA" sz="2000" dirty="0"/>
              <a:t>. 1990 </a:t>
            </a:r>
            <a:r>
              <a:rPr lang="en-US" sz="2000" dirty="0">
                <a:hlinkClick r:id="rId2"/>
              </a:rPr>
              <a:t>bydlokoder.ru/</a:t>
            </a:r>
            <a:r>
              <a:rPr lang="en-US" sz="2000" dirty="0" err="1">
                <a:hlinkClick r:id="rId2"/>
              </a:rPr>
              <a:t>index.php?p</a:t>
            </a:r>
            <a:r>
              <a:rPr lang="en-US" sz="2000" dirty="0">
                <a:hlinkClick r:id="rId2"/>
              </a:rPr>
              <a:t>=</a:t>
            </a:r>
            <a:r>
              <a:rPr lang="en-US" sz="2000" dirty="0" err="1">
                <a:hlinkClick r:id="rId2"/>
              </a:rPr>
              <a:t>books_LISP</a:t>
            </a:r>
            <a:endParaRPr lang="uk-UA" sz="2000" dirty="0">
              <a:hlinkClick r:id="rId2"/>
            </a:endParaRPr>
          </a:p>
          <a:p>
            <a:pPr fontAlgn="base"/>
            <a:r>
              <a:rPr lang="uk-UA" sz="2000" dirty="0"/>
              <a:t>5. </a:t>
            </a:r>
            <a:r>
              <a:rPr lang="ru-RU" sz="2000" i="1" dirty="0" err="1"/>
              <a:t>Кристиан</a:t>
            </a:r>
            <a:r>
              <a:rPr lang="ru-RU" sz="2000" i="1" dirty="0"/>
              <a:t> </a:t>
            </a:r>
            <a:r>
              <a:rPr lang="ru-RU" sz="2000" i="1" dirty="0" err="1"/>
              <a:t>Кеннек</a:t>
            </a:r>
            <a:r>
              <a:rPr lang="ru-RU" sz="2000" b="1" i="1" dirty="0"/>
              <a:t>. </a:t>
            </a:r>
            <a:r>
              <a:rPr lang="ru-RU" sz="2000" dirty="0"/>
              <a:t>Интерпретация Лиспа и </a:t>
            </a:r>
            <a:r>
              <a:rPr lang="ru-RU" sz="2000" dirty="0" err="1"/>
              <a:t>Scheme</a:t>
            </a:r>
            <a:r>
              <a:rPr lang="ru-RU" sz="2000" dirty="0"/>
              <a:t>. </a:t>
            </a:r>
            <a:r>
              <a:rPr lang="ru-RU" sz="2000" dirty="0" err="1"/>
              <a:t>Електронний</a:t>
            </a:r>
            <a:r>
              <a:rPr lang="ru-RU" sz="2000" dirty="0"/>
              <a:t> ресурс. Режим доступу: </a:t>
            </a:r>
            <a:r>
              <a:rPr lang="en-US" sz="2000" dirty="0">
                <a:hlinkClick r:id="rId3"/>
              </a:rPr>
              <a:t>http://blog.ilammy.net/lisp/</a:t>
            </a:r>
            <a:r>
              <a:rPr lang="uk-UA" sz="2000" dirty="0"/>
              <a:t> </a:t>
            </a:r>
            <a:endParaRPr lang="ru-RU" sz="2000" dirty="0"/>
          </a:p>
          <a:p>
            <a:endParaRPr lang="en-US" sz="2000" dirty="0">
              <a:hlinkClick r:id="rId2"/>
            </a:endParaRPr>
          </a:p>
          <a:p>
            <a:endParaRPr lang="uk-UA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44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119953"/>
      </p:ext>
    </p:extLst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3392" y="1404252"/>
            <a:ext cx="9989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1600" dirty="0"/>
              <a:t>Антон </a:t>
            </a:r>
            <a:r>
              <a:rPr lang="ru-RU" sz="1600" dirty="0" err="1"/>
              <a:t>Холомьёв</a:t>
            </a:r>
            <a:r>
              <a:rPr lang="ru-RU" sz="1600" dirty="0"/>
              <a:t>. Учебник по </a:t>
            </a:r>
            <a:r>
              <a:rPr lang="en-GB" sz="1600" dirty="0"/>
              <a:t>Haskell</a:t>
            </a:r>
            <a:r>
              <a:rPr lang="uk-UA" sz="1600" dirty="0"/>
              <a:t>. </a:t>
            </a:r>
            <a:br>
              <a:rPr lang="uk-UA" sz="1600" dirty="0"/>
            </a:br>
            <a:r>
              <a:rPr lang="en-GB" sz="1600" dirty="0">
                <a:hlinkClick r:id="rId2"/>
              </a:rPr>
              <a:t>https://docplayer.ru/25937980-Uchebnik-po-haskell-anton-holomyov.html</a:t>
            </a:r>
            <a:endParaRPr lang="en-GB" sz="1600" dirty="0"/>
          </a:p>
          <a:p>
            <a:pPr marL="457200" indent="-457200">
              <a:buFont typeface="+mj-lt"/>
              <a:buAutoNum type="arabicPeriod"/>
            </a:pPr>
            <a:r>
              <a:rPr lang="ru-RU" sz="1600" dirty="0" err="1"/>
              <a:t>John</a:t>
            </a:r>
            <a:r>
              <a:rPr lang="ru-RU" sz="1600" dirty="0"/>
              <a:t> </a:t>
            </a:r>
            <a:r>
              <a:rPr lang="ru-RU" sz="1600" dirty="0" err="1"/>
              <a:t>Harrison</a:t>
            </a:r>
            <a:r>
              <a:rPr lang="en-US" sz="1600" dirty="0"/>
              <a:t>. </a:t>
            </a:r>
            <a:r>
              <a:rPr lang="ru-RU" sz="1600" dirty="0"/>
              <a:t>Введение в функциональное программирование</a:t>
            </a:r>
            <a:r>
              <a:rPr lang="en-US" sz="1600" dirty="0"/>
              <a:t>. </a:t>
            </a:r>
            <a:r>
              <a:rPr lang="en-US" sz="1600" dirty="0">
                <a:hlinkClick r:id="rId3"/>
              </a:rPr>
              <a:t>https://nsu.ru/xmlui/bitstream/handle/nsu/8874/Harrison.pdf;jsessionid=7BDBFCF0EA05BFD026052B868E6DAEDF?sequence=1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ru-RU" sz="1600" dirty="0"/>
              <a:t>Лидия </a:t>
            </a:r>
            <a:r>
              <a:rPr lang="ru-RU" sz="1600" dirty="0" err="1"/>
              <a:t>Городняя</a:t>
            </a:r>
            <a:r>
              <a:rPr lang="en-US" sz="1600" dirty="0"/>
              <a:t>. </a:t>
            </a:r>
            <a:r>
              <a:rPr lang="ru-RU" sz="1600" dirty="0"/>
              <a:t>Введение в программирование на языке Лисп</a:t>
            </a:r>
            <a:r>
              <a:rPr lang="en-US" sz="1600" dirty="0"/>
              <a:t>. </a:t>
            </a:r>
            <a:r>
              <a:rPr lang="en-US" sz="1600" dirty="0">
                <a:hlinkClick r:id="rId4"/>
              </a:rPr>
              <a:t>http://window.edu.ru/resource/684/41684/files/prog_lisp.pdf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uk-UA" sz="1600" dirty="0" err="1"/>
              <a:t>Практический</a:t>
            </a:r>
            <a:r>
              <a:rPr lang="uk-UA" sz="1600" dirty="0"/>
              <a:t> </a:t>
            </a:r>
            <a:r>
              <a:rPr lang="en-US" sz="1600" dirty="0"/>
              <a:t>Common Lisp.</a:t>
            </a:r>
            <a:r>
              <a:rPr lang="uk-UA" sz="1600" dirty="0"/>
              <a:t> </a:t>
            </a:r>
            <a:r>
              <a:rPr lang="en-GB" sz="1600" dirty="0">
                <a:hlinkClick r:id="rId5"/>
              </a:rPr>
              <a:t>http://lisper.ru/pcl/pcl.pdf</a:t>
            </a:r>
            <a:r>
              <a:rPr lang="uk-UA" sz="1600" dirty="0"/>
              <a:t> </a:t>
            </a:r>
            <a:endParaRPr lang="ru-RU" sz="1600" dirty="0"/>
          </a:p>
          <a:p>
            <a:pPr marL="457200" indent="-457200">
              <a:buFont typeface="+mj-lt"/>
              <a:buAutoNum type="arabicPeriod"/>
            </a:pPr>
            <a:endParaRPr lang="en-GB" sz="1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66138" y="980728"/>
            <a:ext cx="7128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uk-UA" sz="2000" dirty="0"/>
              <a:t>Інші мови функціонального програмування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312713" y="46059"/>
            <a:ext cx="12467949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81000" indent="-381000" algn="ctr" eaLnBrk="0" hangingPunct="0">
              <a:spcBef>
                <a:spcPct val="20000"/>
              </a:spcBef>
            </a:pPr>
            <a:r>
              <a:rPr lang="uk-UA" sz="2700" b="1" dirty="0">
                <a:solidFill>
                  <a:schemeClr val="bg1"/>
                </a:solidFill>
              </a:rPr>
              <a:t>Література з програмування на </a:t>
            </a:r>
            <a:r>
              <a:rPr lang="en-US" sz="2700" b="1" dirty="0">
                <a:solidFill>
                  <a:schemeClr val="bg1"/>
                </a:solidFill>
              </a:rPr>
              <a:t>Haskell, Lisp, Common Lisp,  ML</a:t>
            </a:r>
            <a:endParaRPr lang="uk-UA" sz="2700" b="1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45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2031"/>
      </p:ext>
    </p:extLst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431704" y="1673393"/>
            <a:ext cx="7850187" cy="3828455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pPr algn="ctr"/>
            <a:r>
              <a:rPr lang="ru-RU" i="0" dirty="0" err="1" smtClean="0"/>
              <a:t>Дякую</a:t>
            </a:r>
            <a:r>
              <a:rPr lang="ru-RU" i="0" dirty="0" smtClean="0"/>
              <a:t> за </a:t>
            </a:r>
            <a:r>
              <a:rPr lang="ru-RU" i="0" dirty="0" err="1" smtClean="0"/>
              <a:t>увагу</a:t>
            </a:r>
            <a:r>
              <a:rPr lang="ru-RU" i="0" dirty="0" smtClean="0"/>
              <a:t/>
            </a:r>
            <a:br>
              <a:rPr lang="ru-RU" i="0" dirty="0" smtClean="0"/>
            </a:br>
            <a:r>
              <a:rPr lang="ru-RU" i="0" dirty="0" smtClean="0"/>
              <a:t/>
            </a:r>
            <a:br>
              <a:rPr lang="ru-RU" i="0" dirty="0" smtClean="0"/>
            </a:br>
            <a:r>
              <a:rPr lang="ru-RU" i="0" dirty="0" smtClean="0"/>
              <a:t>Доц. </a:t>
            </a:r>
            <a:r>
              <a:rPr lang="ru-RU" i="0" dirty="0" err="1" smtClean="0"/>
              <a:t>кафедри</a:t>
            </a:r>
            <a:r>
              <a:rPr lang="ru-RU" i="0" dirty="0" smtClean="0"/>
              <a:t> ПСТ, </a:t>
            </a:r>
            <a:br>
              <a:rPr lang="ru-RU" i="0" dirty="0" smtClean="0"/>
            </a:br>
            <a:r>
              <a:rPr lang="ru-RU" i="0" dirty="0" smtClean="0"/>
              <a:t> к.т.н. </a:t>
            </a:r>
            <a:r>
              <a:rPr lang="ru-RU" i="0" dirty="0" err="1" smtClean="0"/>
              <a:t>Ковалюк</a:t>
            </a:r>
            <a:r>
              <a:rPr lang="ru-RU" i="0" dirty="0" smtClean="0"/>
              <a:t> Т.В. </a:t>
            </a:r>
            <a:br>
              <a:rPr lang="ru-RU" i="0" dirty="0" smtClean="0"/>
            </a:br>
            <a:r>
              <a:rPr lang="en-US" sz="2700" dirty="0">
                <a:hlinkClick r:id="rId2"/>
              </a:rPr>
              <a:t>tkovalyuk@ukr.net</a:t>
            </a:r>
            <a:r>
              <a:rPr lang="uk-UA" sz="2700" dirty="0"/>
              <a:t/>
            </a:r>
            <a:br>
              <a:rPr lang="uk-UA" sz="2700" dirty="0"/>
            </a:br>
            <a:r>
              <a:rPr lang="en-GB" sz="2700" dirty="0">
                <a:solidFill>
                  <a:srgbClr val="0000CC"/>
                </a:solidFill>
                <a:hlinkClick r:id="rId3"/>
              </a:rPr>
              <a:t>https://</a:t>
            </a:r>
            <a:r>
              <a:rPr lang="en-GB" sz="2700" dirty="0" smtClean="0">
                <a:solidFill>
                  <a:srgbClr val="0000CC"/>
                </a:solidFill>
                <a:hlinkClick r:id="rId3"/>
              </a:rPr>
              <a:t>github.com/tkovalyuk/</a:t>
            </a:r>
            <a:r>
              <a:rPr lang="en-GB" sz="2400" b="1" u="sng" dirty="0">
                <a:hlinkClick r:id="rId4"/>
              </a:rPr>
              <a:t>functional-program</a:t>
            </a:r>
            <a:r>
              <a:rPr lang="en-GB" sz="2400" dirty="0"/>
              <a:t/>
            </a:r>
            <a:br>
              <a:rPr lang="en-GB" sz="2400" dirty="0"/>
            </a:br>
            <a:r>
              <a:rPr lang="en-GB" sz="2400" dirty="0"/>
              <a:t/>
            </a:r>
            <a:br>
              <a:rPr lang="en-GB" sz="2400" dirty="0"/>
            </a:br>
            <a:r>
              <a:rPr lang="uk-UA" sz="2700" dirty="0" smtClean="0">
                <a:solidFill>
                  <a:srgbClr val="0000CC"/>
                </a:solidFill>
              </a:rPr>
              <a:t> </a:t>
            </a:r>
            <a:r>
              <a:rPr lang="uk-UA" dirty="0" smtClean="0"/>
              <a:t/>
            </a:r>
            <a:br>
              <a:rPr lang="uk-UA" dirty="0" smtClean="0"/>
            </a:br>
            <a:endParaRPr lang="ru-RU" i="0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1530221"/>
            <a:ext cx="1952625" cy="205740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46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3352" y="1073188"/>
            <a:ext cx="11809312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sz="2000" b="1" dirty="0"/>
              <a:t>Абстракція даних </a:t>
            </a:r>
            <a:r>
              <a:rPr lang="uk-UA" sz="2000" dirty="0"/>
              <a:t>- це методологія, яка дозволяє відокремити спосіб використання складеного об'єкта даних від деталей того, як він складений з елементарних даних.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uk-UA" sz="2000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2000" b="1" dirty="0" err="1"/>
              <a:t>Конкретне</a:t>
            </a:r>
            <a:r>
              <a:rPr lang="ru-RU" sz="2000" b="1" dirty="0"/>
              <a:t> </a:t>
            </a:r>
            <a:r>
              <a:rPr lang="ru-RU" sz="2000" b="1" dirty="0" err="1"/>
              <a:t>уявлення</a:t>
            </a:r>
            <a:r>
              <a:rPr lang="ru-RU" sz="2000" b="1" dirty="0"/>
              <a:t> </a:t>
            </a:r>
            <a:r>
              <a:rPr lang="ru-RU" sz="2000" b="1" dirty="0" err="1"/>
              <a:t>даних</a:t>
            </a:r>
            <a:r>
              <a:rPr lang="ru-RU" sz="2000" b="1" dirty="0"/>
              <a:t> </a:t>
            </a:r>
            <a:r>
              <a:rPr lang="ru-RU" sz="2000" dirty="0" err="1"/>
              <a:t>визначається</a:t>
            </a:r>
            <a:r>
              <a:rPr lang="ru-RU" sz="2000" dirty="0"/>
              <a:t> </a:t>
            </a:r>
            <a:r>
              <a:rPr lang="ru-RU" sz="2000" dirty="0" err="1"/>
              <a:t>незалежно</a:t>
            </a:r>
            <a:r>
              <a:rPr lang="ru-RU" sz="2000" dirty="0"/>
              <a:t> </a:t>
            </a:r>
            <a:r>
              <a:rPr lang="ru-RU" sz="2000" dirty="0" err="1"/>
              <a:t>від</a:t>
            </a:r>
            <a:r>
              <a:rPr lang="ru-RU" sz="2000" dirty="0"/>
              <a:t> </a:t>
            </a:r>
            <a:r>
              <a:rPr lang="ru-RU" sz="2000" dirty="0" err="1"/>
              <a:t>програм</a:t>
            </a:r>
            <a:r>
              <a:rPr lang="ru-RU" sz="2000" dirty="0"/>
              <a:t>, </a:t>
            </a:r>
            <a:r>
              <a:rPr lang="ru-RU" sz="2000" dirty="0" err="1"/>
              <a:t>які</a:t>
            </a:r>
            <a:r>
              <a:rPr lang="ru-RU" sz="2000" dirty="0"/>
              <a:t> </a:t>
            </a:r>
            <a:r>
              <a:rPr lang="ru-RU" sz="2000" dirty="0" err="1"/>
              <a:t>ці</a:t>
            </a:r>
            <a:r>
              <a:rPr lang="ru-RU" sz="2000" dirty="0"/>
              <a:t> </a:t>
            </a:r>
            <a:r>
              <a:rPr lang="ru-RU" sz="2000" dirty="0" err="1"/>
              <a:t>дані</a:t>
            </a:r>
            <a:r>
              <a:rPr lang="ru-RU" sz="2000" dirty="0"/>
              <a:t> </a:t>
            </a:r>
            <a:r>
              <a:rPr lang="ru-RU" sz="2000" dirty="0" err="1"/>
              <a:t>використовують</a:t>
            </a:r>
            <a:r>
              <a:rPr lang="ru-RU" sz="2000" dirty="0"/>
              <a:t>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ru-RU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uk-UA" sz="2000" b="1" dirty="0"/>
              <a:t>Інтерфейсом</a:t>
            </a:r>
            <a:r>
              <a:rPr lang="uk-UA" sz="2000" dirty="0"/>
              <a:t> між двома цими частинами системи (абстрактними даними і конкретним уявлення складових даних) служить набір процедур, які називаються </a:t>
            </a:r>
            <a:r>
              <a:rPr lang="uk-UA" sz="2000" b="1" dirty="0">
                <a:solidFill>
                  <a:srgbClr val="0000CC"/>
                </a:solidFill>
              </a:rPr>
              <a:t>селекторами (</a:t>
            </a:r>
            <a:r>
              <a:rPr lang="en-US" sz="2000" b="1" dirty="0">
                <a:solidFill>
                  <a:srgbClr val="0000CC"/>
                </a:solidFill>
              </a:rPr>
              <a:t>selectors) </a:t>
            </a:r>
            <a:r>
              <a:rPr lang="uk-UA" sz="2000" dirty="0"/>
              <a:t>і </a:t>
            </a:r>
            <a:r>
              <a:rPr lang="uk-UA" sz="2000" b="1" dirty="0">
                <a:solidFill>
                  <a:srgbClr val="0000CC"/>
                </a:solidFill>
              </a:rPr>
              <a:t>конструкторами (</a:t>
            </a:r>
            <a:r>
              <a:rPr lang="en-US" sz="2000" b="1" dirty="0">
                <a:solidFill>
                  <a:srgbClr val="0000CC"/>
                </a:solidFill>
              </a:rPr>
              <a:t>constructors),</a:t>
            </a:r>
            <a:r>
              <a:rPr lang="uk-UA" sz="2000" b="1" dirty="0">
                <a:solidFill>
                  <a:srgbClr val="0000CC"/>
                </a:solidFill>
              </a:rPr>
              <a:t> </a:t>
            </a:r>
            <a:r>
              <a:rPr lang="uk-UA" sz="2000" dirty="0"/>
              <a:t>що реалізують абстрактні дані в термінах конкретного уявлення.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24000" y="0"/>
            <a:ext cx="9143998" cy="70788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indent="450215" algn="ctr">
              <a:spcBef>
                <a:spcPts val="600"/>
              </a:spcBef>
              <a:spcAft>
                <a:spcPts val="600"/>
              </a:spcAft>
            </a:pPr>
            <a:r>
              <a:rPr lang="uk-UA" sz="40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Поняття абстракції даних</a:t>
            </a:r>
            <a:endParaRPr lang="ru-RU" sz="40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5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34444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" y="980728"/>
            <a:ext cx="12155236" cy="5309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/>
              <a:t>Розглянемо раціональну арифметику і реалізуємо операції: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uk-UA" sz="2000" dirty="0">
                <a:solidFill>
                  <a:srgbClr val="0000CC"/>
                </a:solidFill>
              </a:rPr>
              <a:t>додавання,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uk-UA" sz="2000" dirty="0">
                <a:solidFill>
                  <a:srgbClr val="0000CC"/>
                </a:solidFill>
              </a:rPr>
              <a:t>віднімання,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uk-UA" sz="2000" dirty="0">
                <a:solidFill>
                  <a:srgbClr val="0000CC"/>
                </a:solidFill>
              </a:rPr>
              <a:t>множення,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uk-UA" sz="2000" dirty="0">
                <a:solidFill>
                  <a:srgbClr val="0000CC"/>
                </a:solidFill>
              </a:rPr>
              <a:t>ділення раціональних чисел,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uk-UA" sz="2000" dirty="0">
                <a:solidFill>
                  <a:srgbClr val="0000CC"/>
                </a:solidFill>
              </a:rPr>
              <a:t>перевірки, чи рівні два раціональних числа один одному.</a:t>
            </a:r>
          </a:p>
          <a:p>
            <a:r>
              <a:rPr lang="uk-UA" sz="2000" dirty="0"/>
              <a:t>Припустимо, що існує спосіб побудувати раціональне число з його чисельника і знаменника </a:t>
            </a:r>
            <a:r>
              <a:rPr lang="uk-UA" sz="2000" dirty="0" smtClean="0"/>
              <a:t>(тобто існує </a:t>
            </a:r>
            <a:r>
              <a:rPr lang="uk-UA" sz="2000" dirty="0" smtClean="0">
                <a:solidFill>
                  <a:srgbClr val="C00000"/>
                </a:solidFill>
              </a:rPr>
              <a:t>конструктор</a:t>
            </a:r>
            <a:r>
              <a:rPr lang="uk-UA" sz="2000" dirty="0"/>
              <a:t>). </a:t>
            </a:r>
          </a:p>
          <a:p>
            <a:r>
              <a:rPr lang="uk-UA" sz="2000" dirty="0"/>
              <a:t>Припустимо, що маючи раціональне число, можна отримати його чисельник і знаменник </a:t>
            </a:r>
            <a:r>
              <a:rPr lang="uk-UA" sz="2000" dirty="0" smtClean="0"/>
              <a:t>(тобто здійснити </a:t>
            </a:r>
            <a:r>
              <a:rPr lang="uk-UA" sz="2000" dirty="0" smtClean="0">
                <a:solidFill>
                  <a:srgbClr val="C00000"/>
                </a:solidFill>
              </a:rPr>
              <a:t>селекцію за допомогою селектора</a:t>
            </a:r>
            <a:r>
              <a:rPr lang="uk-UA" sz="2000" dirty="0" smtClean="0"/>
              <a:t>). </a:t>
            </a:r>
            <a:endParaRPr lang="uk-UA" sz="2000" dirty="0"/>
          </a:p>
          <a:p>
            <a:r>
              <a:rPr lang="uk-UA" sz="2000" dirty="0"/>
              <a:t>Припустимо також, що конструктор і два селектора доступні у вигляді процедур: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CC"/>
                </a:solidFill>
              </a:rPr>
              <a:t>(make-rat </a:t>
            </a:r>
            <a:r>
              <a:rPr lang="en-US" sz="2000" i="1" dirty="0">
                <a:solidFill>
                  <a:srgbClr val="0000CC"/>
                </a:solidFill>
              </a:rPr>
              <a:t>n</a:t>
            </a:r>
            <a:r>
              <a:rPr lang="en-US" sz="2000" dirty="0">
                <a:solidFill>
                  <a:srgbClr val="0000CC"/>
                </a:solidFill>
              </a:rPr>
              <a:t>  </a:t>
            </a:r>
            <a:r>
              <a:rPr lang="en-US" sz="2000" i="1" dirty="0">
                <a:solidFill>
                  <a:srgbClr val="0000CC"/>
                </a:solidFill>
              </a:rPr>
              <a:t>d</a:t>
            </a:r>
            <a:r>
              <a:rPr lang="en-US" sz="2000" dirty="0">
                <a:solidFill>
                  <a:srgbClr val="0000CC"/>
                </a:solidFill>
              </a:rPr>
              <a:t>) </a:t>
            </a:r>
            <a:r>
              <a:rPr lang="uk-UA" sz="2000" dirty="0"/>
              <a:t>повертає раціональне число, чисельник якого ціле </a:t>
            </a:r>
            <a:r>
              <a:rPr lang="en-US" sz="2000" dirty="0"/>
              <a:t>&lt;n&gt;</a:t>
            </a:r>
            <a:r>
              <a:rPr lang="uk-UA" sz="2000" dirty="0"/>
              <a:t>, а знаменник - ціле </a:t>
            </a:r>
            <a:r>
              <a:rPr lang="en-US" sz="2000" dirty="0"/>
              <a:t>&lt;</a:t>
            </a:r>
            <a:r>
              <a:rPr lang="uk-UA" sz="2000" dirty="0"/>
              <a:t>d</a:t>
            </a:r>
            <a:r>
              <a:rPr lang="en-US" sz="2000" dirty="0"/>
              <a:t>&gt;</a:t>
            </a:r>
            <a:r>
              <a:rPr lang="uk-UA" sz="2000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uk-UA" sz="2000" dirty="0">
                <a:solidFill>
                  <a:srgbClr val="0000CC"/>
                </a:solidFill>
              </a:rPr>
              <a:t>(</a:t>
            </a:r>
            <a:r>
              <a:rPr lang="uk-UA" sz="2000" dirty="0" err="1">
                <a:solidFill>
                  <a:srgbClr val="0000CC"/>
                </a:solidFill>
              </a:rPr>
              <a:t>numer</a:t>
            </a:r>
            <a:r>
              <a:rPr lang="uk-UA" sz="2000" dirty="0">
                <a:solidFill>
                  <a:srgbClr val="0000CC"/>
                </a:solidFill>
              </a:rPr>
              <a:t> x) </a:t>
            </a:r>
            <a:r>
              <a:rPr lang="uk-UA" sz="2000" dirty="0"/>
              <a:t>повертає чисельник раціонального числа </a:t>
            </a:r>
            <a:r>
              <a:rPr lang="en-US" sz="2000" dirty="0"/>
              <a:t>&lt;</a:t>
            </a:r>
            <a:r>
              <a:rPr lang="uk-UA" sz="2000" dirty="0"/>
              <a:t>x</a:t>
            </a:r>
            <a:r>
              <a:rPr lang="en-US" sz="2000" dirty="0"/>
              <a:t>&gt;</a:t>
            </a:r>
            <a:r>
              <a:rPr lang="uk-UA" sz="2000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uk-UA" sz="2000" dirty="0">
                <a:solidFill>
                  <a:srgbClr val="0000CC"/>
                </a:solidFill>
              </a:rPr>
              <a:t>(</a:t>
            </a:r>
            <a:r>
              <a:rPr lang="uk-UA" sz="2000" dirty="0" err="1">
                <a:solidFill>
                  <a:srgbClr val="0000CC"/>
                </a:solidFill>
              </a:rPr>
              <a:t>denom</a:t>
            </a:r>
            <a:r>
              <a:rPr lang="uk-UA" sz="2000" dirty="0">
                <a:solidFill>
                  <a:srgbClr val="0000CC"/>
                </a:solidFill>
              </a:rPr>
              <a:t> x) </a:t>
            </a:r>
            <a:r>
              <a:rPr lang="uk-UA" sz="2000" dirty="0"/>
              <a:t>повертає знаменник раціонального числа </a:t>
            </a:r>
            <a:r>
              <a:rPr lang="en-US" sz="2000" dirty="0"/>
              <a:t>&lt;</a:t>
            </a:r>
            <a:r>
              <a:rPr lang="uk-UA" sz="2000" dirty="0"/>
              <a:t>x</a:t>
            </a:r>
            <a:r>
              <a:rPr lang="en-US" sz="2000" dirty="0"/>
              <a:t>&gt;</a:t>
            </a:r>
            <a:r>
              <a:rPr lang="uk-UA" sz="2000" dirty="0"/>
              <a:t>.</a:t>
            </a:r>
          </a:p>
          <a:p>
            <a:pPr>
              <a:spcBef>
                <a:spcPts val="600"/>
              </a:spcBef>
            </a:pPr>
            <a:r>
              <a:rPr lang="uk-UA" sz="1800" dirty="0"/>
              <a:t>Поки що невідомо, як подати раціональне число і як повинні реалізовуватися процедури </a:t>
            </a:r>
            <a:r>
              <a:rPr lang="uk-UA" sz="1800" dirty="0" err="1">
                <a:solidFill>
                  <a:srgbClr val="0000CC"/>
                </a:solidFill>
              </a:rPr>
              <a:t>numer</a:t>
            </a:r>
            <a:r>
              <a:rPr lang="uk-UA" sz="1800" dirty="0">
                <a:solidFill>
                  <a:srgbClr val="0000CC"/>
                </a:solidFill>
              </a:rPr>
              <a:t>, </a:t>
            </a:r>
            <a:r>
              <a:rPr lang="uk-UA" sz="1800" dirty="0" err="1">
                <a:solidFill>
                  <a:srgbClr val="0000CC"/>
                </a:solidFill>
              </a:rPr>
              <a:t>denom</a:t>
            </a:r>
            <a:r>
              <a:rPr lang="uk-UA" sz="1800" dirty="0">
                <a:solidFill>
                  <a:srgbClr val="0000CC"/>
                </a:solidFill>
              </a:rPr>
              <a:t> і </a:t>
            </a:r>
            <a:r>
              <a:rPr lang="uk-UA" sz="1800" dirty="0" err="1">
                <a:solidFill>
                  <a:srgbClr val="0000CC"/>
                </a:solidFill>
              </a:rPr>
              <a:t>make-rat</a:t>
            </a:r>
            <a:r>
              <a:rPr lang="uk-UA" sz="1800" dirty="0"/>
              <a:t>. </a:t>
            </a:r>
            <a:r>
              <a:rPr lang="uk-UA" sz="1800" dirty="0" smtClean="0"/>
              <a:t>Проте</a:t>
            </a:r>
            <a:r>
              <a:rPr lang="uk-UA" sz="1800" dirty="0"/>
              <a:t>, якби ці процедури  були, можна було  б складати, віднімати, множити, ділити і перевіряти на рівність раціональні числа за допомогою наступних правил: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24000" y="3"/>
            <a:ext cx="914399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uk-UA" sz="36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Приклад створення складених даних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6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445668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0018" y="894439"/>
            <a:ext cx="4012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b="1" dirty="0">
                <a:latin typeface="+mn-lt"/>
              </a:rPr>
              <a:t>Арифметика раціональних чисел: 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612760" y="1421282"/>
            <a:ext cx="3161425" cy="3991969"/>
            <a:chOff x="6163239" y="1421279"/>
            <a:chExt cx="2794000" cy="335808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3239" y="1421279"/>
              <a:ext cx="2336800" cy="256944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3239" y="3990719"/>
              <a:ext cx="2794000" cy="521520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2216" y="4461360"/>
              <a:ext cx="1676400" cy="3180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522979" y="848074"/>
            <a:ext cx="514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b="1" dirty="0">
                <a:latin typeface="+mn-lt"/>
              </a:rPr>
              <a:t>Арифметика раціональних чисел в процедурах: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522974" y="1202975"/>
            <a:ext cx="5145024" cy="5327612"/>
          </a:xfrm>
          <a:prstGeom prst="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(define (add-rat x y)</a:t>
            </a:r>
          </a:p>
          <a:p>
            <a:pPr>
              <a:lnSpc>
                <a:spcPct val="90000"/>
              </a:lnSpc>
            </a:pPr>
            <a:r>
              <a:rPr lang="uk-UA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(make-rat (+ (*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x)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y))</a:t>
            </a:r>
          </a:p>
          <a:p>
            <a:pPr>
              <a:lnSpc>
                <a:spcPct val="90000"/>
              </a:lnSpc>
            </a:pPr>
            <a:r>
              <a:rPr lang="uk-UA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y)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x)))</a:t>
            </a:r>
          </a:p>
          <a:p>
            <a:pPr>
              <a:lnSpc>
                <a:spcPct val="90000"/>
              </a:lnSpc>
            </a:pPr>
            <a:r>
              <a:rPr lang="uk-UA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x)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y))))</a:t>
            </a:r>
          </a:p>
          <a:p>
            <a:pPr>
              <a:lnSpc>
                <a:spcPct val="90000"/>
              </a:lnSpc>
            </a:pPr>
            <a:endParaRPr lang="uk-UA" sz="18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(define (sub-rat x y)</a:t>
            </a:r>
          </a:p>
          <a:p>
            <a:pPr>
              <a:lnSpc>
                <a:spcPct val="90000"/>
              </a:lnSpc>
            </a:pPr>
            <a:r>
              <a:rPr lang="uk-UA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(make-rat (- (*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x)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y))</a:t>
            </a:r>
          </a:p>
          <a:p>
            <a:pPr>
              <a:lnSpc>
                <a:spcPct val="90000"/>
              </a:lnSpc>
            </a:pPr>
            <a:r>
              <a:rPr lang="uk-UA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y)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x)))</a:t>
            </a:r>
          </a:p>
          <a:p>
            <a:pPr>
              <a:lnSpc>
                <a:spcPct val="90000"/>
              </a:lnSpc>
            </a:pPr>
            <a:r>
              <a:rPr lang="uk-UA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x)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y))))</a:t>
            </a:r>
          </a:p>
          <a:p>
            <a:pPr>
              <a:lnSpc>
                <a:spcPct val="90000"/>
              </a:lnSpc>
            </a:pPr>
            <a:endParaRPr lang="uk-UA" sz="18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(define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-rat x y)</a:t>
            </a:r>
          </a:p>
          <a:p>
            <a:pPr>
              <a:lnSpc>
                <a:spcPct val="90000"/>
              </a:lnSpc>
            </a:pPr>
            <a:r>
              <a:rPr lang="uk-UA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(make-rat (*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x)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y))</a:t>
            </a:r>
          </a:p>
          <a:p>
            <a:pPr>
              <a:lnSpc>
                <a:spcPct val="90000"/>
              </a:lnSpc>
            </a:pPr>
            <a:r>
              <a:rPr lang="uk-UA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x)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y))))</a:t>
            </a:r>
          </a:p>
          <a:p>
            <a:pPr>
              <a:lnSpc>
                <a:spcPct val="90000"/>
              </a:lnSpc>
            </a:pPr>
            <a:r>
              <a:rPr lang="uk-UA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(define (div-rat x y)</a:t>
            </a:r>
          </a:p>
          <a:p>
            <a:pPr>
              <a:lnSpc>
                <a:spcPct val="90000"/>
              </a:lnSpc>
            </a:pPr>
            <a:r>
              <a:rPr lang="uk-UA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(make-rat (*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x)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y))</a:t>
            </a:r>
          </a:p>
          <a:p>
            <a:pPr>
              <a:lnSpc>
                <a:spcPct val="90000"/>
              </a:lnSpc>
            </a:pPr>
            <a:r>
              <a:rPr lang="uk-UA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x)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y))))</a:t>
            </a:r>
            <a:endParaRPr lang="uk-UA" sz="18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uk-UA" sz="18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(define (equal-rat? x y)</a:t>
            </a:r>
          </a:p>
          <a:p>
            <a:pPr>
              <a:lnSpc>
                <a:spcPct val="90000"/>
              </a:lnSpc>
            </a:pPr>
            <a:r>
              <a:rPr lang="uk-UA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(= (*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x)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y))</a:t>
            </a:r>
          </a:p>
          <a:p>
            <a:pPr>
              <a:lnSpc>
                <a:spcPct val="90000"/>
              </a:lnSpc>
            </a:pPr>
            <a:r>
              <a:rPr lang="uk-UA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y) (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x))))</a:t>
            </a:r>
            <a:endParaRPr lang="uk-UA" sz="18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2757" y="5597917"/>
            <a:ext cx="313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err="1">
                <a:solidFill>
                  <a:srgbClr val="C00000"/>
                </a:solidFill>
              </a:rPr>
              <a:t>numer</a:t>
            </a:r>
            <a:r>
              <a:rPr lang="ru-RU" sz="1800" dirty="0">
                <a:solidFill>
                  <a:srgbClr val="C00000"/>
                </a:solidFill>
              </a:rPr>
              <a:t>, </a:t>
            </a:r>
            <a:r>
              <a:rPr lang="ru-RU" sz="1800" dirty="0" err="1">
                <a:solidFill>
                  <a:srgbClr val="C00000"/>
                </a:solidFill>
              </a:rPr>
              <a:t>denom</a:t>
            </a:r>
            <a:r>
              <a:rPr lang="ru-RU" sz="1800" dirty="0">
                <a:solidFill>
                  <a:srgbClr val="C00000"/>
                </a:solidFill>
              </a:rPr>
              <a:t> – </a:t>
            </a:r>
            <a:r>
              <a:rPr lang="ru-RU" sz="1800" dirty="0" err="1">
                <a:solidFill>
                  <a:srgbClr val="C00000"/>
                </a:solidFill>
              </a:rPr>
              <a:t>селектори</a:t>
            </a:r>
            <a:r>
              <a:rPr lang="ru-RU" sz="1800" dirty="0">
                <a:solidFill>
                  <a:srgbClr val="C00000"/>
                </a:solidFill>
              </a:rPr>
              <a:t>, </a:t>
            </a:r>
          </a:p>
          <a:p>
            <a:r>
              <a:rPr lang="en-US" sz="1800" dirty="0">
                <a:solidFill>
                  <a:srgbClr val="C00000"/>
                </a:solidFill>
              </a:rPr>
              <a:t>m</a:t>
            </a:r>
            <a:r>
              <a:rPr lang="ru-RU" sz="1800" dirty="0" err="1">
                <a:solidFill>
                  <a:srgbClr val="C00000"/>
                </a:solidFill>
              </a:rPr>
              <a:t>ake-rat</a:t>
            </a:r>
            <a:r>
              <a:rPr lang="ru-RU" sz="1800" dirty="0">
                <a:solidFill>
                  <a:srgbClr val="C00000"/>
                </a:solidFill>
              </a:rPr>
              <a:t>   -  конструктор</a:t>
            </a:r>
            <a:endParaRPr lang="uk-UA" sz="1800" dirty="0">
              <a:solidFill>
                <a:srgbClr val="C00000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4256858" y="1817370"/>
            <a:ext cx="1862002" cy="3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4381500" y="2640330"/>
            <a:ext cx="155448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3981450" y="3371850"/>
            <a:ext cx="1858696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3832860" y="4069080"/>
            <a:ext cx="2103120" cy="70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4678680" y="5035224"/>
            <a:ext cx="1161466" cy="1125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1524000" y="3"/>
            <a:ext cx="914399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uk-UA" sz="36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Приклад створення складених даних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7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368997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973173"/>
            <a:ext cx="12155237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uk-UA" sz="2000" dirty="0"/>
              <a:t>Для реалізації конкретного рівня абстракції даних є складова структура, що називається </a:t>
            </a:r>
            <a:r>
              <a:rPr lang="uk-UA" sz="2000" dirty="0">
                <a:solidFill>
                  <a:srgbClr val="C00000"/>
                </a:solidFill>
              </a:rPr>
              <a:t>парою (</a:t>
            </a:r>
            <a:r>
              <a:rPr lang="uk-UA" sz="2000" dirty="0" err="1">
                <a:solidFill>
                  <a:srgbClr val="C00000"/>
                </a:solidFill>
              </a:rPr>
              <a:t>pair</a:t>
            </a:r>
            <a:r>
              <a:rPr lang="uk-UA" sz="2000" dirty="0">
                <a:solidFill>
                  <a:srgbClr val="C00000"/>
                </a:solidFill>
              </a:rPr>
              <a:t>), </a:t>
            </a:r>
            <a:r>
              <a:rPr lang="uk-UA" sz="2000" dirty="0"/>
              <a:t>і вона створюється за допомогою елементарної процедури</a:t>
            </a:r>
            <a:r>
              <a:rPr lang="en-US" sz="2000" dirty="0"/>
              <a:t>-</a:t>
            </a:r>
            <a:r>
              <a:rPr lang="uk-UA" sz="2000" dirty="0"/>
              <a:t>конструктора </a:t>
            </a:r>
            <a:r>
              <a:rPr lang="uk-UA" sz="2000" dirty="0" err="1">
                <a:solidFill>
                  <a:srgbClr val="C00000"/>
                </a:solidFill>
              </a:rPr>
              <a:t>cons</a:t>
            </a:r>
            <a:r>
              <a:rPr lang="uk-UA" sz="2000" dirty="0"/>
              <a:t>. </a:t>
            </a:r>
          </a:p>
          <a:p>
            <a:r>
              <a:rPr lang="uk-UA" sz="2000" dirty="0"/>
              <a:t>Процедура </a:t>
            </a:r>
            <a:r>
              <a:rPr lang="uk-UA" sz="2000" dirty="0" err="1">
                <a:solidFill>
                  <a:srgbClr val="C00000"/>
                </a:solidFill>
              </a:rPr>
              <a:t>cons</a:t>
            </a:r>
            <a:r>
              <a:rPr lang="uk-UA" sz="2000" dirty="0">
                <a:solidFill>
                  <a:srgbClr val="C00000"/>
                </a:solidFill>
              </a:rPr>
              <a:t> </a:t>
            </a:r>
            <a:r>
              <a:rPr lang="uk-UA" sz="2000" dirty="0"/>
              <a:t>приймає два аргументи і повертає об'єкт даних, який містить ці два аргументи як елементи.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08664" y="3478618"/>
            <a:ext cx="2506987" cy="1631216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0000CC"/>
                </a:solidFill>
              </a:rPr>
              <a:t>(define x (cons 1 2))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(car x)</a:t>
            </a:r>
          </a:p>
          <a:p>
            <a:r>
              <a:rPr lang="uk-UA" sz="2000" i="1" dirty="0">
                <a:solidFill>
                  <a:srgbClr val="FF0000"/>
                </a:solidFill>
              </a:rPr>
              <a:t>1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</a:t>
            </a:r>
            <a:r>
              <a:rPr lang="en-US" sz="2000" dirty="0" err="1">
                <a:solidFill>
                  <a:srgbClr val="0000CC"/>
                </a:solidFill>
              </a:rPr>
              <a:t>cdr</a:t>
            </a:r>
            <a:r>
              <a:rPr lang="en-US" sz="2000" dirty="0">
                <a:solidFill>
                  <a:srgbClr val="0000CC"/>
                </a:solidFill>
              </a:rPr>
              <a:t> x)</a:t>
            </a:r>
          </a:p>
          <a:p>
            <a:r>
              <a:rPr lang="uk-UA" sz="2000" i="1" dirty="0">
                <a:solidFill>
                  <a:srgbClr val="FF0000"/>
                </a:solidFill>
              </a:rPr>
              <a:t>2</a:t>
            </a:r>
            <a:endParaRPr lang="uk-UA" sz="2000" dirty="0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856399" y="2229979"/>
            <a:ext cx="63367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800" dirty="0"/>
              <a:t>Пара є об'єктом, якому можна дати ім'я і працювати з ним, подібно до елементарного об'єкту даних. Можна використовувати </a:t>
            </a:r>
            <a:r>
              <a:rPr lang="uk-UA" sz="1800" dirty="0" err="1">
                <a:solidFill>
                  <a:srgbClr val="FF0000"/>
                </a:solidFill>
              </a:rPr>
              <a:t>cons</a:t>
            </a:r>
            <a:r>
              <a:rPr lang="uk-UA" sz="1800" dirty="0">
                <a:solidFill>
                  <a:srgbClr val="FF0000"/>
                </a:solidFill>
              </a:rPr>
              <a:t> </a:t>
            </a:r>
            <a:r>
              <a:rPr lang="uk-UA" sz="1800" dirty="0"/>
              <a:t>для створення пар, елементи яких самі пари: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16948" y="2325860"/>
            <a:ext cx="53285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800" dirty="0"/>
              <a:t>Маючи пару, можна отримати її частини за допомогою елементарних процедур </a:t>
            </a:r>
            <a:r>
              <a:rPr lang="uk-UA" sz="1800" dirty="0" err="1">
                <a:solidFill>
                  <a:srgbClr val="C00000"/>
                </a:solidFill>
              </a:rPr>
              <a:t>car</a:t>
            </a:r>
            <a:r>
              <a:rPr lang="uk-UA" sz="1800" dirty="0">
                <a:solidFill>
                  <a:srgbClr val="C00000"/>
                </a:solidFill>
              </a:rPr>
              <a:t> </a:t>
            </a:r>
            <a:r>
              <a:rPr lang="uk-UA" sz="1800" dirty="0"/>
              <a:t>і </a:t>
            </a:r>
            <a:r>
              <a:rPr lang="uk-UA" sz="1800" dirty="0" err="1">
                <a:solidFill>
                  <a:srgbClr val="C00000"/>
                </a:solidFill>
              </a:rPr>
              <a:t>cdr</a:t>
            </a:r>
            <a:r>
              <a:rPr lang="uk-UA" sz="1800" dirty="0"/>
              <a:t>. </a:t>
            </a:r>
            <a:endParaRPr lang="en-US" sz="1800" dirty="0"/>
          </a:p>
          <a:p>
            <a:r>
              <a:rPr lang="uk-UA" sz="1800" dirty="0"/>
              <a:t>Використовують </a:t>
            </a:r>
            <a:r>
              <a:rPr lang="uk-UA" sz="1800" dirty="0" err="1">
                <a:solidFill>
                  <a:srgbClr val="C00000"/>
                </a:solidFill>
              </a:rPr>
              <a:t>cons</a:t>
            </a:r>
            <a:r>
              <a:rPr lang="uk-UA" sz="1800" dirty="0">
                <a:solidFill>
                  <a:srgbClr val="C00000"/>
                </a:solidFill>
              </a:rPr>
              <a:t>, </a:t>
            </a:r>
            <a:r>
              <a:rPr lang="uk-UA" sz="1800" dirty="0" err="1">
                <a:solidFill>
                  <a:srgbClr val="C00000"/>
                </a:solidFill>
              </a:rPr>
              <a:t>car</a:t>
            </a:r>
            <a:r>
              <a:rPr lang="uk-UA" sz="1800" dirty="0">
                <a:solidFill>
                  <a:srgbClr val="C00000"/>
                </a:solidFill>
              </a:rPr>
              <a:t> і </a:t>
            </a:r>
            <a:r>
              <a:rPr lang="uk-UA" sz="1800" dirty="0" err="1">
                <a:solidFill>
                  <a:srgbClr val="C00000"/>
                </a:solidFill>
              </a:rPr>
              <a:t>cdr</a:t>
            </a:r>
            <a:r>
              <a:rPr lang="uk-UA" sz="1800" dirty="0">
                <a:solidFill>
                  <a:srgbClr val="C00000"/>
                </a:solidFill>
              </a:rPr>
              <a:t> </a:t>
            </a:r>
            <a:r>
              <a:rPr lang="uk-UA" sz="1800" dirty="0"/>
              <a:t>так: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197148" y="3436962"/>
            <a:ext cx="2718817" cy="2246769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0000CC"/>
                </a:solidFill>
              </a:rPr>
              <a:t>(define x (cons 1 2))</a:t>
            </a:r>
          </a:p>
          <a:p>
            <a:r>
              <a:rPr lang="es-ES" sz="2000" dirty="0">
                <a:solidFill>
                  <a:srgbClr val="0000CC"/>
                </a:solidFill>
              </a:rPr>
              <a:t>(define y (cons 3 4))</a:t>
            </a:r>
          </a:p>
          <a:p>
            <a:r>
              <a:rPr lang="es-ES" sz="2000" dirty="0">
                <a:solidFill>
                  <a:srgbClr val="0000CC"/>
                </a:solidFill>
              </a:rPr>
              <a:t>(define z (cons x y))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(car (car z))</a:t>
            </a:r>
          </a:p>
          <a:p>
            <a:r>
              <a:rPr lang="uk-UA" sz="2000" i="1" dirty="0">
                <a:solidFill>
                  <a:srgbClr val="FF0000"/>
                </a:solidFill>
              </a:rPr>
              <a:t>1</a:t>
            </a:r>
          </a:p>
          <a:p>
            <a:r>
              <a:rPr lang="en-US" sz="2000" dirty="0">
                <a:solidFill>
                  <a:srgbClr val="0000CC"/>
                </a:solidFill>
              </a:rPr>
              <a:t>(car (</a:t>
            </a:r>
            <a:r>
              <a:rPr lang="en-US" sz="2000" dirty="0" err="1">
                <a:solidFill>
                  <a:srgbClr val="0000CC"/>
                </a:solidFill>
              </a:rPr>
              <a:t>cdr</a:t>
            </a:r>
            <a:r>
              <a:rPr lang="en-US" sz="2000" dirty="0">
                <a:solidFill>
                  <a:srgbClr val="0000CC"/>
                </a:solidFill>
              </a:rPr>
              <a:t> z))</a:t>
            </a:r>
          </a:p>
          <a:p>
            <a:r>
              <a:rPr lang="uk-UA" sz="2000" i="1" dirty="0">
                <a:solidFill>
                  <a:srgbClr val="FF0000"/>
                </a:solidFill>
              </a:rPr>
              <a:t>3</a:t>
            </a:r>
            <a:endParaRPr lang="uk-UA" sz="2000" dirty="0">
              <a:solidFill>
                <a:srgbClr val="FF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51385" y="5802571"/>
            <a:ext cx="11305256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uk-UA" sz="2000" dirty="0">
                <a:solidFill>
                  <a:srgbClr val="C00000"/>
                </a:solidFill>
              </a:rPr>
              <a:t>Об'єкти даних, складені з пар, називаються дані зі </a:t>
            </a:r>
            <a:r>
              <a:rPr lang="uk-UA" sz="2000" b="1" dirty="0" err="1">
                <a:solidFill>
                  <a:srgbClr val="C00000"/>
                </a:solidFill>
              </a:rPr>
              <a:t>списковою</a:t>
            </a:r>
            <a:r>
              <a:rPr lang="uk-UA" sz="2000" b="1" dirty="0">
                <a:solidFill>
                  <a:srgbClr val="C00000"/>
                </a:solidFill>
              </a:rPr>
              <a:t> структурою</a:t>
            </a:r>
          </a:p>
          <a:p>
            <a:pPr algn="ctr"/>
            <a:r>
              <a:rPr lang="uk-UA" sz="2000" dirty="0">
                <a:solidFill>
                  <a:srgbClr val="C00000"/>
                </a:solidFill>
              </a:rPr>
              <a:t> (</a:t>
            </a:r>
            <a:r>
              <a:rPr lang="uk-UA" sz="2000" dirty="0" err="1">
                <a:solidFill>
                  <a:srgbClr val="C00000"/>
                </a:solidFill>
              </a:rPr>
              <a:t>List-structured</a:t>
            </a:r>
            <a:r>
              <a:rPr lang="uk-UA" sz="2000" dirty="0">
                <a:solidFill>
                  <a:srgbClr val="C00000"/>
                </a:solidFill>
              </a:rPr>
              <a:t> </a:t>
            </a:r>
            <a:r>
              <a:rPr lang="uk-UA" sz="2000" dirty="0" err="1">
                <a:solidFill>
                  <a:srgbClr val="C00000"/>
                </a:solidFill>
              </a:rPr>
              <a:t>data</a:t>
            </a:r>
            <a:r>
              <a:rPr lang="uk-UA" sz="2000" dirty="0">
                <a:solidFill>
                  <a:srgbClr val="C00000"/>
                </a:solidFill>
              </a:rPr>
              <a:t>) .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343" y="3506195"/>
            <a:ext cx="2438400" cy="128472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367811" y="4909755"/>
            <a:ext cx="2977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0000CC"/>
                </a:solidFill>
              </a:rPr>
              <a:t>(cons 1 2)</a:t>
            </a:r>
            <a:r>
              <a:rPr lang="uk-UA" sz="1800" dirty="0">
                <a:solidFill>
                  <a:srgbClr val="0000CC"/>
                </a:solidFill>
              </a:rPr>
              <a:t> </a:t>
            </a:r>
            <a:r>
              <a:rPr lang="uk-UA" sz="1800" dirty="0"/>
              <a:t>у вигляді </a:t>
            </a:r>
          </a:p>
          <a:p>
            <a:r>
              <a:rPr lang="uk-UA" sz="1800" b="1" dirty="0">
                <a:solidFill>
                  <a:srgbClr val="009900"/>
                </a:solidFill>
              </a:rPr>
              <a:t>стрілочної діаграми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524000" y="3"/>
            <a:ext cx="914399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uk-UA" sz="36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Пара (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pair</a:t>
            </a:r>
            <a:r>
              <a:rPr lang="uk-UA" sz="36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)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8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414274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3352" y="1111660"/>
            <a:ext cx="1173730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Конструктор </a:t>
            </a:r>
          </a:p>
          <a:p>
            <a:r>
              <a:rPr lang="ru-RU" sz="2000" dirty="0">
                <a:solidFill>
                  <a:srgbClr val="0000CC"/>
                </a:solidFill>
              </a:rPr>
              <a:t>(</a:t>
            </a:r>
            <a:r>
              <a:rPr lang="en-GB" sz="2000" dirty="0">
                <a:solidFill>
                  <a:srgbClr val="0000CC"/>
                </a:solidFill>
              </a:rPr>
              <a:t>cons x y) </a:t>
            </a:r>
            <a:endParaRPr lang="uk-UA" sz="2000" dirty="0">
              <a:solidFill>
                <a:srgbClr val="0000CC"/>
              </a:solidFill>
            </a:endParaRPr>
          </a:p>
          <a:p>
            <a:endParaRPr lang="uk-UA" sz="2000" dirty="0">
              <a:solidFill>
                <a:srgbClr val="0000CC"/>
              </a:solidFill>
            </a:endParaRPr>
          </a:p>
          <a:p>
            <a:r>
              <a:rPr lang="ru-RU" sz="2000" b="1" dirty="0" err="1"/>
              <a:t>Селектори</a:t>
            </a:r>
            <a:r>
              <a:rPr lang="ru-RU" sz="2000" b="1" dirty="0"/>
              <a:t> </a:t>
            </a:r>
          </a:p>
          <a:p>
            <a:r>
              <a:rPr lang="ru-RU" sz="2000" dirty="0">
                <a:solidFill>
                  <a:srgbClr val="0000CC"/>
                </a:solidFill>
              </a:rPr>
              <a:t>(</a:t>
            </a:r>
            <a:r>
              <a:rPr lang="en-GB" sz="2000" dirty="0">
                <a:solidFill>
                  <a:srgbClr val="0000CC"/>
                </a:solidFill>
              </a:rPr>
              <a:t>car p) </a:t>
            </a:r>
            <a:r>
              <a:rPr lang="en-GB" sz="2000" dirty="0"/>
              <a:t>— </a:t>
            </a:r>
            <a:r>
              <a:rPr lang="ru-RU" sz="2000" dirty="0"/>
              <a:t>перший </a:t>
            </a:r>
            <a:r>
              <a:rPr lang="ru-RU" sz="2000" dirty="0" err="1"/>
              <a:t>елемент</a:t>
            </a:r>
            <a:r>
              <a:rPr lang="ru-RU" sz="2000" dirty="0"/>
              <a:t>, </a:t>
            </a:r>
            <a:r>
              <a:rPr lang="en-GB" sz="2000" dirty="0"/>
              <a:t>head </a:t>
            </a:r>
            <a:r>
              <a:rPr lang="en-GB" sz="2000" dirty="0" smtClean="0"/>
              <a:t>Contents </a:t>
            </a:r>
            <a:r>
              <a:rPr lang="en-GB" sz="2000" dirty="0"/>
              <a:t>of the Address part of Register </a:t>
            </a:r>
            <a:endParaRPr lang="uk-UA" sz="2000" dirty="0"/>
          </a:p>
          <a:p>
            <a:r>
              <a:rPr lang="en-GB" sz="2000" dirty="0">
                <a:solidFill>
                  <a:srgbClr val="0000CC"/>
                </a:solidFill>
              </a:rPr>
              <a:t>(</a:t>
            </a:r>
            <a:r>
              <a:rPr lang="en-GB" sz="2000" dirty="0" err="1">
                <a:solidFill>
                  <a:srgbClr val="0000CC"/>
                </a:solidFill>
              </a:rPr>
              <a:t>cdr</a:t>
            </a:r>
            <a:r>
              <a:rPr lang="en-GB" sz="2000" dirty="0">
                <a:solidFill>
                  <a:srgbClr val="0000CC"/>
                </a:solidFill>
              </a:rPr>
              <a:t> p) </a:t>
            </a:r>
            <a:r>
              <a:rPr lang="en-GB" sz="2000" dirty="0"/>
              <a:t>— </a:t>
            </a:r>
            <a:r>
              <a:rPr lang="ru-RU" sz="2000" dirty="0" err="1"/>
              <a:t>другий</a:t>
            </a:r>
            <a:r>
              <a:rPr lang="ru-RU" sz="2000" dirty="0"/>
              <a:t> </a:t>
            </a:r>
            <a:r>
              <a:rPr lang="ru-RU" sz="2000" dirty="0" err="1"/>
              <a:t>елемент</a:t>
            </a:r>
            <a:r>
              <a:rPr lang="ru-RU" sz="2000" dirty="0"/>
              <a:t>, </a:t>
            </a:r>
            <a:r>
              <a:rPr lang="en-GB" sz="2000" dirty="0"/>
              <a:t>tail </a:t>
            </a:r>
            <a:r>
              <a:rPr lang="en-GB" sz="2000" dirty="0" smtClean="0"/>
              <a:t>Contents </a:t>
            </a:r>
            <a:r>
              <a:rPr lang="en-GB" sz="2000" dirty="0"/>
              <a:t>of the Decrement part of Register </a:t>
            </a:r>
            <a:endParaRPr lang="uk-UA" sz="2000" dirty="0"/>
          </a:p>
          <a:p>
            <a:endParaRPr lang="ru-RU" sz="2000" dirty="0" smtClean="0"/>
          </a:p>
          <a:p>
            <a:r>
              <a:rPr lang="ru-RU" sz="2000" b="1" dirty="0" err="1" smtClean="0"/>
              <a:t>Закони</a:t>
            </a:r>
            <a:r>
              <a:rPr lang="ru-RU" sz="2000" b="1" dirty="0" smtClean="0"/>
              <a:t> </a:t>
            </a:r>
            <a:r>
              <a:rPr lang="ru-RU" sz="2000" b="1" dirty="0"/>
              <a:t>типу</a:t>
            </a:r>
          </a:p>
          <a:p>
            <a:r>
              <a:rPr lang="ru-RU" sz="2000" dirty="0">
                <a:solidFill>
                  <a:srgbClr val="0000CC"/>
                </a:solidFill>
              </a:rPr>
              <a:t> (</a:t>
            </a:r>
            <a:r>
              <a:rPr lang="en-GB" sz="2000" dirty="0">
                <a:solidFill>
                  <a:srgbClr val="0000CC"/>
                </a:solidFill>
              </a:rPr>
              <a:t>car (cons X Y)) = X</a:t>
            </a:r>
            <a:endParaRPr lang="uk-UA" sz="2000" dirty="0">
              <a:solidFill>
                <a:srgbClr val="0000CC"/>
              </a:solidFill>
            </a:endParaRPr>
          </a:p>
          <a:p>
            <a:r>
              <a:rPr lang="en-GB" sz="2000" dirty="0">
                <a:solidFill>
                  <a:srgbClr val="0000CC"/>
                </a:solidFill>
              </a:rPr>
              <a:t> (</a:t>
            </a:r>
            <a:r>
              <a:rPr lang="en-GB" sz="2000" dirty="0" err="1">
                <a:solidFill>
                  <a:srgbClr val="0000CC"/>
                </a:solidFill>
              </a:rPr>
              <a:t>cdr</a:t>
            </a:r>
            <a:r>
              <a:rPr lang="en-GB" sz="2000" dirty="0">
                <a:solidFill>
                  <a:srgbClr val="0000CC"/>
                </a:solidFill>
              </a:rPr>
              <a:t> (cons X Y)) = Y</a:t>
            </a:r>
            <a:endParaRPr lang="ru-RU" sz="2000" dirty="0">
              <a:solidFill>
                <a:srgbClr val="0000CC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524000" y="3"/>
            <a:ext cx="914399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uk-UA" sz="36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Конструктори та селектори пари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9</a:t>
            </a:fld>
            <a:r>
              <a:rPr lang="ru-RU" smtClean="0">
                <a:solidFill>
                  <a:prstClr val="black"/>
                </a:solidFill>
              </a:rPr>
              <a:t>/54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779295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9375</TotalTime>
  <Words>5100</Words>
  <Application>Microsoft Office PowerPoint</Application>
  <PresentationFormat>Широкоэкранный</PresentationFormat>
  <Paragraphs>723</Paragraphs>
  <Slides>46</Slides>
  <Notes>10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7" baseType="lpstr">
      <vt:lpstr>Calibri</vt:lpstr>
      <vt:lpstr>Times New Roman</vt:lpstr>
      <vt:lpstr>Wingdings</vt:lpstr>
      <vt:lpstr>Arial</vt:lpstr>
      <vt:lpstr>Bookman Old Style</vt:lpstr>
      <vt:lpstr>Calibri Light</vt:lpstr>
      <vt:lpstr>Tahoma</vt:lpstr>
      <vt:lpstr>Palatino Linotype</vt:lpstr>
      <vt:lpstr>Тема Office</vt:lpstr>
      <vt:lpstr>2_Тема Office</vt:lpstr>
      <vt:lpstr>Уравнение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Дякую за увагу  Доц. кафедри ПСТ,   к.т.н. Ковалюк Т.В.  tkovalyuk@ukr.net https://github.com/tkovalyuk/functional-program  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ДИСТАНЦИОННОГО ОБУЧЕНИ</dc:title>
  <dc:creator>WhiteFox</dc:creator>
  <cp:lastModifiedBy>Tetyana Kovalyuk</cp:lastModifiedBy>
  <cp:revision>693</cp:revision>
  <dcterms:created xsi:type="dcterms:W3CDTF">2007-02-07T08:30:43Z</dcterms:created>
  <dcterms:modified xsi:type="dcterms:W3CDTF">2021-10-05T10:54:58Z</dcterms:modified>
</cp:coreProperties>
</file>